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0" r:id="rId3"/>
    <p:sldId id="257" r:id="rId4"/>
    <p:sldId id="275" r:id="rId5"/>
    <p:sldId id="266" r:id="rId6"/>
    <p:sldId id="272" r:id="rId7"/>
    <p:sldId id="273" r:id="rId8"/>
    <p:sldId id="277" r:id="rId9"/>
    <p:sldId id="264" r:id="rId10"/>
    <p:sldId id="276" r:id="rId11"/>
    <p:sldId id="261" r:id="rId12"/>
    <p:sldId id="262" r:id="rId13"/>
    <p:sldId id="267" r:id="rId14"/>
    <p:sldId id="271" r:id="rId15"/>
    <p:sldId id="268" r:id="rId16"/>
    <p:sldId id="291" r:id="rId17"/>
    <p:sldId id="258" r:id="rId18"/>
  </p:sldIdLst>
  <p:sldSz cx="13716000" cy="6858000"/>
  <p:notesSz cx="13716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2861" autoAdjust="0"/>
  </p:normalViewPr>
  <p:slideViewPr>
    <p:cSldViewPr>
      <p:cViewPr varScale="1">
        <p:scale>
          <a:sx n="55" d="100"/>
          <a:sy n="55" d="100"/>
        </p:scale>
        <p:origin x="724"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9436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769225" y="0"/>
            <a:ext cx="5943600" cy="344488"/>
          </a:xfrm>
          <a:prstGeom prst="rect">
            <a:avLst/>
          </a:prstGeom>
        </p:spPr>
        <p:txBody>
          <a:bodyPr vert="horz" lIns="91440" tIns="45720" rIns="91440" bIns="45720" rtlCol="0"/>
          <a:lstStyle>
            <a:lvl1pPr algn="r">
              <a:defRPr sz="1200"/>
            </a:lvl1pPr>
          </a:lstStyle>
          <a:p>
            <a:fld id="{13DCD93F-37A1-424E-9413-A6BE0DC91FF3}" type="datetimeFigureOut">
              <a:rPr lang="en-US" smtClean="0"/>
              <a:t>12/2/2021</a:t>
            </a:fld>
            <a:endParaRPr lang="en-US"/>
          </a:p>
        </p:txBody>
      </p:sp>
      <p:sp>
        <p:nvSpPr>
          <p:cNvPr id="4" name="Slide Image Placeholder 3"/>
          <p:cNvSpPr>
            <a:spLocks noGrp="1" noRot="1" noChangeAspect="1"/>
          </p:cNvSpPr>
          <p:nvPr>
            <p:ph type="sldImg" idx="2"/>
          </p:nvPr>
        </p:nvSpPr>
        <p:spPr>
          <a:xfrm>
            <a:off x="4543425" y="857250"/>
            <a:ext cx="46291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71600" y="3300413"/>
            <a:ext cx="109728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9436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769225" y="6513513"/>
            <a:ext cx="5943600" cy="344487"/>
          </a:xfrm>
          <a:prstGeom prst="rect">
            <a:avLst/>
          </a:prstGeom>
        </p:spPr>
        <p:txBody>
          <a:bodyPr vert="horz" lIns="91440" tIns="45720" rIns="91440" bIns="45720" rtlCol="0" anchor="b"/>
          <a:lstStyle>
            <a:lvl1pPr algn="r">
              <a:defRPr sz="1200"/>
            </a:lvl1pPr>
          </a:lstStyle>
          <a:p>
            <a:fld id="{F80200D2-C93C-489F-8302-6968ECCB0DAE}" type="slidenum">
              <a:rPr lang="en-US" smtClean="0"/>
              <a:t>‹#›</a:t>
            </a:fld>
            <a:endParaRPr lang="en-US"/>
          </a:p>
        </p:txBody>
      </p:sp>
    </p:spTree>
    <p:extLst>
      <p:ext uri="{BB962C8B-B14F-4D97-AF65-F5344CB8AC3E}">
        <p14:creationId xmlns:p14="http://schemas.microsoft.com/office/powerpoint/2010/main" val="270667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PV, wind, Hydro, geothermal and biomass</a:t>
            </a:r>
          </a:p>
        </p:txBody>
      </p:sp>
      <p:sp>
        <p:nvSpPr>
          <p:cNvPr id="4" name="Slide Number Placeholder 3"/>
          <p:cNvSpPr>
            <a:spLocks noGrp="1"/>
          </p:cNvSpPr>
          <p:nvPr>
            <p:ph type="sldNum" sz="quarter" idx="5"/>
          </p:nvPr>
        </p:nvSpPr>
        <p:spPr/>
        <p:txBody>
          <a:bodyPr/>
          <a:lstStyle/>
          <a:p>
            <a:fld id="{F80200D2-C93C-489F-8302-6968ECCB0DAE}" type="slidenum">
              <a:rPr lang="en-US" smtClean="0"/>
              <a:t>2</a:t>
            </a:fld>
            <a:endParaRPr lang="en-US"/>
          </a:p>
        </p:txBody>
      </p:sp>
    </p:spTree>
    <p:extLst>
      <p:ext uri="{BB962C8B-B14F-4D97-AF65-F5344CB8AC3E}">
        <p14:creationId xmlns:p14="http://schemas.microsoft.com/office/powerpoint/2010/main" val="301918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fontAlgn="auto" hangingPunct="1">
              <a:spcBef>
                <a:spcPts val="0"/>
              </a:spcBef>
              <a:spcAft>
                <a:spcPts val="0"/>
              </a:spcAft>
            </a:pPr>
            <a:r>
              <a:rPr lang="en-US" sz="1800" dirty="0">
                <a:effectLst/>
                <a:latin typeface="Calibri" panose="020F0502020204030204" pitchFamily="34" charset="0"/>
                <a:ea typeface="Lato-Light"/>
                <a:cs typeface="Times New Roman" panose="02020603050405020304" pitchFamily="18" charset="0"/>
              </a:rPr>
              <a:t>- All target countries in the African region generate a considerable amount of electricity from hydropower. The results present significant employment impacts not just in hydropower but also in other RE deployment, namely solar PV and biomass. </a:t>
            </a:r>
          </a:p>
          <a:p>
            <a:pPr marL="285750" marR="0" indent="-285750" algn="l" fontAlgn="auto" hangingPunct="1">
              <a:spcBef>
                <a:spcPts val="0"/>
              </a:spcBef>
              <a:spcAft>
                <a:spcPts val="0"/>
              </a:spcAft>
              <a:buFontTx/>
              <a:buChar char="-"/>
            </a:pPr>
            <a:r>
              <a:rPr lang="en-US" sz="1800" dirty="0">
                <a:effectLst/>
                <a:latin typeface="Calibri" panose="020F0502020204030204" pitchFamily="34" charset="0"/>
                <a:ea typeface="Lato-Light"/>
                <a:cs typeface="Times New Roman" panose="02020603050405020304" pitchFamily="18" charset="0"/>
              </a:rPr>
              <a:t>In fact, when compared to </a:t>
            </a:r>
            <a:r>
              <a:rPr lang="en-US" sz="1800" b="1" dirty="0">
                <a:effectLst/>
                <a:latin typeface="Calibri" panose="020F0502020204030204" pitchFamily="34" charset="0"/>
                <a:ea typeface="Lato-Light"/>
                <a:cs typeface="Times New Roman" panose="02020603050405020304" pitchFamily="18" charset="0"/>
              </a:rPr>
              <a:t>oil, solar PV deployment can create 4.7 times more C&amp;I job-years, biofuel 10 times more job-years, and small hydropower 9.5 times more job-years.</a:t>
            </a:r>
            <a:r>
              <a:rPr lang="en-US" sz="1800" dirty="0">
                <a:effectLst/>
                <a:latin typeface="Calibri" panose="020F0502020204030204" pitchFamily="34" charset="0"/>
                <a:ea typeface="Lato-Light"/>
                <a:cs typeface="Times New Roman" panose="02020603050405020304" pitchFamily="18" charset="0"/>
              </a:rPr>
              <a:t> Similarly, job-years in</a:t>
            </a:r>
            <a:r>
              <a:rPr lang="en-US" sz="1800" dirty="0">
                <a:effectLst/>
                <a:latin typeface="Times" panose="02020603050405020304" pitchFamily="18" charset="0"/>
                <a:ea typeface="SimSun" panose="02010600030101010101" pitchFamily="2" charset="-122"/>
                <a:cs typeface="Times New Roman" panose="02020603050405020304" pitchFamily="18" charset="0"/>
              </a:rPr>
              <a:t> </a:t>
            </a:r>
            <a:r>
              <a:rPr lang="en-US" sz="1800" dirty="0">
                <a:effectLst/>
                <a:latin typeface="Calibri" panose="020F0502020204030204" pitchFamily="34" charset="0"/>
                <a:ea typeface="Lato-Light"/>
                <a:cs typeface="Times New Roman" panose="02020603050405020304" pitchFamily="18" charset="0"/>
              </a:rPr>
              <a:t>the manufacturing sector are more abundant in RE technologies than in oil. </a:t>
            </a:r>
          </a:p>
          <a:p>
            <a:pPr marL="285750" marR="0" indent="-285750" algn="l" fontAlgn="auto" hangingPunct="1">
              <a:spcBef>
                <a:spcPts val="0"/>
              </a:spcBef>
              <a:spcAft>
                <a:spcPts val="0"/>
              </a:spcAft>
              <a:buFontTx/>
              <a:buChar char="-"/>
            </a:pPr>
            <a:r>
              <a:rPr lang="en-US" sz="1800" dirty="0">
                <a:effectLst/>
                <a:latin typeface="Calibri" panose="020F0502020204030204" pitchFamily="34" charset="0"/>
                <a:ea typeface="Lato-Light"/>
              </a:rPr>
              <a:t>Job creation could occur beyond the </a:t>
            </a:r>
            <a:r>
              <a:rPr lang="en-US" sz="1800" b="1" dirty="0">
                <a:effectLst/>
                <a:latin typeface="Calibri" panose="020F0502020204030204" pitchFamily="34" charset="0"/>
                <a:ea typeface="Lato-Light"/>
              </a:rPr>
              <a:t>utility scale RE technologies</a:t>
            </a:r>
            <a:r>
              <a:rPr lang="en-US" sz="1800" dirty="0">
                <a:effectLst/>
                <a:latin typeface="Calibri" panose="020F0502020204030204" pitchFamily="34" charset="0"/>
                <a:ea typeface="Lato-Light"/>
              </a:rPr>
              <a:t>. For instance, if Ethiopia were to achieve its Sustainable Development Goal 7 (Affordable and clean energy), wind power, geothermal, and biomass should be incorporated in the energy mix</a:t>
            </a:r>
            <a:r>
              <a:rPr lang="en-US" sz="1800" dirty="0">
                <a:effectLst/>
                <a:latin typeface="Calibri" panose="020F0502020204030204" pitchFamily="34" charset="0"/>
                <a:ea typeface="바탕" panose="02030600000101010101" pitchFamily="18" charset="-127"/>
              </a:rPr>
              <a:t>—</a:t>
            </a:r>
            <a:r>
              <a:rPr lang="en-US" sz="1800" dirty="0">
                <a:effectLst/>
                <a:latin typeface="Calibri" panose="020F0502020204030204" pitchFamily="34" charset="0"/>
                <a:ea typeface="Lato-Light"/>
              </a:rPr>
              <a:t>which has been reflected in the 2030 targets proposed in the Sustainable Energy for All report. </a:t>
            </a:r>
            <a:endParaRPr lang="en-US" sz="1800" dirty="0">
              <a:effectLst/>
              <a:latin typeface="Times" panose="02020603050405020304" pitchFamily="18"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0200D2-C93C-489F-8302-6968ECCB0DAE}" type="slidenum">
              <a:rPr lang="en-US" smtClean="0"/>
              <a:t>9</a:t>
            </a:fld>
            <a:endParaRPr lang="en-US"/>
          </a:p>
        </p:txBody>
      </p:sp>
    </p:spTree>
    <p:extLst>
      <p:ext uri="{BB962C8B-B14F-4D97-AF65-F5344CB8AC3E}">
        <p14:creationId xmlns:p14="http://schemas.microsoft.com/office/powerpoint/2010/main" val="50792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00D2-C93C-489F-8302-6968ECCB0DAE}" type="slidenum">
              <a:rPr lang="en-US" smtClean="0"/>
              <a:t>17</a:t>
            </a:fld>
            <a:endParaRPr lang="en-US"/>
          </a:p>
        </p:txBody>
      </p:sp>
    </p:spTree>
    <p:extLst>
      <p:ext uri="{BB962C8B-B14F-4D97-AF65-F5344CB8AC3E}">
        <p14:creationId xmlns:p14="http://schemas.microsoft.com/office/powerpoint/2010/main" val="2275471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191875" y="0"/>
            <a:ext cx="2524125" cy="6378282"/>
          </a:xfrm>
          <a:prstGeom prst="rect">
            <a:avLst/>
          </a:prstGeom>
        </p:spPr>
      </p:pic>
      <p:pic>
        <p:nvPicPr>
          <p:cNvPr id="17" name="bg object 17"/>
          <p:cNvPicPr/>
          <p:nvPr/>
        </p:nvPicPr>
        <p:blipFill>
          <a:blip r:embed="rId3" cstate="print"/>
          <a:stretch>
            <a:fillRect/>
          </a:stretch>
        </p:blipFill>
        <p:spPr>
          <a:xfrm>
            <a:off x="0" y="1127305"/>
            <a:ext cx="8935199" cy="5730694"/>
          </a:xfrm>
          <a:prstGeom prst="rect">
            <a:avLst/>
          </a:prstGeom>
        </p:spPr>
      </p:pic>
      <p:sp>
        <p:nvSpPr>
          <p:cNvPr id="18" name="bg object 18"/>
          <p:cNvSpPr/>
          <p:nvPr/>
        </p:nvSpPr>
        <p:spPr>
          <a:xfrm>
            <a:off x="0" y="1403777"/>
            <a:ext cx="9613265" cy="75565"/>
          </a:xfrm>
          <a:custGeom>
            <a:avLst/>
            <a:gdLst/>
            <a:ahLst/>
            <a:cxnLst/>
            <a:rect l="l" t="t" r="r" b="b"/>
            <a:pathLst>
              <a:path w="9613265" h="75565">
                <a:moveTo>
                  <a:pt x="9575370" y="0"/>
                </a:moveTo>
                <a:lnTo>
                  <a:pt x="0" y="0"/>
                </a:lnTo>
                <a:lnTo>
                  <a:pt x="0" y="75539"/>
                </a:lnTo>
                <a:lnTo>
                  <a:pt x="9575370" y="75539"/>
                </a:lnTo>
                <a:lnTo>
                  <a:pt x="9590069" y="72572"/>
                </a:lnTo>
                <a:lnTo>
                  <a:pt x="9602075" y="64479"/>
                </a:lnTo>
                <a:lnTo>
                  <a:pt x="9610171" y="52474"/>
                </a:lnTo>
                <a:lnTo>
                  <a:pt x="9613140" y="37769"/>
                </a:lnTo>
                <a:lnTo>
                  <a:pt x="9610171" y="23070"/>
                </a:lnTo>
                <a:lnTo>
                  <a:pt x="9602075" y="11064"/>
                </a:lnTo>
                <a:lnTo>
                  <a:pt x="9590069" y="2969"/>
                </a:lnTo>
                <a:lnTo>
                  <a:pt x="9575370" y="0"/>
                </a:lnTo>
                <a:close/>
              </a:path>
            </a:pathLst>
          </a:custGeom>
          <a:solidFill>
            <a:srgbClr val="FFFFFF"/>
          </a:solidFill>
        </p:spPr>
        <p:txBody>
          <a:bodyPr wrap="square" lIns="0" tIns="0" rIns="0" bIns="0" rtlCol="0"/>
          <a:lstStyle/>
          <a:p>
            <a:endParaRPr/>
          </a:p>
        </p:txBody>
      </p:sp>
      <p:sp>
        <p:nvSpPr>
          <p:cNvPr id="19" name="bg object 19"/>
          <p:cNvSpPr/>
          <p:nvPr/>
        </p:nvSpPr>
        <p:spPr>
          <a:xfrm>
            <a:off x="0" y="1403777"/>
            <a:ext cx="9613265" cy="75565"/>
          </a:xfrm>
          <a:custGeom>
            <a:avLst/>
            <a:gdLst/>
            <a:ahLst/>
            <a:cxnLst/>
            <a:rect l="l" t="t" r="r" b="b"/>
            <a:pathLst>
              <a:path w="9613265" h="75565">
                <a:moveTo>
                  <a:pt x="0" y="75539"/>
                </a:moveTo>
                <a:lnTo>
                  <a:pt x="9575370" y="75539"/>
                </a:lnTo>
                <a:lnTo>
                  <a:pt x="9590069" y="72572"/>
                </a:lnTo>
                <a:lnTo>
                  <a:pt x="9602075" y="64479"/>
                </a:lnTo>
                <a:lnTo>
                  <a:pt x="9610171" y="52474"/>
                </a:lnTo>
                <a:lnTo>
                  <a:pt x="9613140" y="37769"/>
                </a:lnTo>
                <a:lnTo>
                  <a:pt x="9610171" y="23070"/>
                </a:lnTo>
                <a:lnTo>
                  <a:pt x="9602075" y="11064"/>
                </a:lnTo>
                <a:lnTo>
                  <a:pt x="9590069" y="2969"/>
                </a:lnTo>
                <a:lnTo>
                  <a:pt x="9575370" y="0"/>
                </a:lnTo>
                <a:lnTo>
                  <a:pt x="0" y="0"/>
                </a:lnTo>
              </a:path>
            </a:pathLst>
          </a:custGeom>
          <a:ln w="12699">
            <a:solidFill>
              <a:srgbClr val="0F8972"/>
            </a:solidFill>
          </a:ln>
        </p:spPr>
        <p:txBody>
          <a:bodyPr wrap="square" lIns="0" tIns="0" rIns="0" bIns="0" rtlCol="0"/>
          <a:lstStyle/>
          <a:p>
            <a:endParaRPr/>
          </a:p>
        </p:txBody>
      </p:sp>
      <p:sp>
        <p:nvSpPr>
          <p:cNvPr id="20" name="bg object 20"/>
          <p:cNvSpPr/>
          <p:nvPr/>
        </p:nvSpPr>
        <p:spPr>
          <a:xfrm>
            <a:off x="8528557" y="1974519"/>
            <a:ext cx="408305" cy="1524000"/>
          </a:xfrm>
          <a:custGeom>
            <a:avLst/>
            <a:gdLst/>
            <a:ahLst/>
            <a:cxnLst/>
            <a:rect l="l" t="t" r="r" b="b"/>
            <a:pathLst>
              <a:path w="408304" h="1524000">
                <a:moveTo>
                  <a:pt x="407924" y="0"/>
                </a:moveTo>
                <a:lnTo>
                  <a:pt x="0" y="0"/>
                </a:lnTo>
                <a:lnTo>
                  <a:pt x="0" y="1523504"/>
                </a:lnTo>
                <a:lnTo>
                  <a:pt x="407924" y="1523504"/>
                </a:lnTo>
                <a:lnTo>
                  <a:pt x="407924" y="0"/>
                </a:lnTo>
                <a:close/>
              </a:path>
            </a:pathLst>
          </a:custGeom>
          <a:solidFill>
            <a:srgbClr val="FFFFFF"/>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393310" y="645668"/>
            <a:ext cx="1200463" cy="447319"/>
          </a:xfrm>
          <a:prstGeom prst="rect">
            <a:avLst/>
          </a:prstGeom>
        </p:spPr>
      </p:pic>
      <p:sp>
        <p:nvSpPr>
          <p:cNvPr id="22" name="bg object 22"/>
          <p:cNvSpPr/>
          <p:nvPr/>
        </p:nvSpPr>
        <p:spPr>
          <a:xfrm>
            <a:off x="10462823" y="5455263"/>
            <a:ext cx="943610" cy="1403350"/>
          </a:xfrm>
          <a:custGeom>
            <a:avLst/>
            <a:gdLst/>
            <a:ahLst/>
            <a:cxnLst/>
            <a:rect l="l" t="t" r="r" b="b"/>
            <a:pathLst>
              <a:path w="943609" h="1403350">
                <a:moveTo>
                  <a:pt x="918336" y="0"/>
                </a:moveTo>
                <a:lnTo>
                  <a:pt x="25057" y="0"/>
                </a:lnTo>
                <a:lnTo>
                  <a:pt x="15301" y="5723"/>
                </a:lnTo>
                <a:lnTo>
                  <a:pt x="7337" y="21331"/>
                </a:lnTo>
                <a:lnTo>
                  <a:pt x="1968" y="44475"/>
                </a:lnTo>
                <a:lnTo>
                  <a:pt x="0" y="72809"/>
                </a:lnTo>
                <a:lnTo>
                  <a:pt x="0" y="1402736"/>
                </a:lnTo>
                <a:lnTo>
                  <a:pt x="943394" y="1402736"/>
                </a:lnTo>
                <a:lnTo>
                  <a:pt x="943394" y="72809"/>
                </a:lnTo>
                <a:lnTo>
                  <a:pt x="941423" y="44475"/>
                </a:lnTo>
                <a:lnTo>
                  <a:pt x="936051" y="21331"/>
                </a:lnTo>
                <a:lnTo>
                  <a:pt x="928086" y="5723"/>
                </a:lnTo>
                <a:lnTo>
                  <a:pt x="918336" y="0"/>
                </a:lnTo>
                <a:close/>
              </a:path>
            </a:pathLst>
          </a:custGeom>
          <a:solidFill>
            <a:srgbClr val="0F8972"/>
          </a:solidFill>
        </p:spPr>
        <p:txBody>
          <a:bodyPr wrap="square" lIns="0" tIns="0" rIns="0" bIns="0" rtlCol="0"/>
          <a:lstStyle/>
          <a:p>
            <a:endParaRPr/>
          </a:p>
        </p:txBody>
      </p:sp>
      <p:sp>
        <p:nvSpPr>
          <p:cNvPr id="23" name="bg object 23"/>
          <p:cNvSpPr/>
          <p:nvPr/>
        </p:nvSpPr>
        <p:spPr>
          <a:xfrm>
            <a:off x="10462823" y="5455263"/>
            <a:ext cx="943610" cy="1403350"/>
          </a:xfrm>
          <a:custGeom>
            <a:avLst/>
            <a:gdLst/>
            <a:ahLst/>
            <a:cxnLst/>
            <a:rect l="l" t="t" r="r" b="b"/>
            <a:pathLst>
              <a:path w="943609" h="1403350">
                <a:moveTo>
                  <a:pt x="25057" y="0"/>
                </a:moveTo>
                <a:lnTo>
                  <a:pt x="15301" y="5723"/>
                </a:lnTo>
                <a:lnTo>
                  <a:pt x="7337" y="21331"/>
                </a:lnTo>
                <a:lnTo>
                  <a:pt x="1968" y="44475"/>
                </a:lnTo>
                <a:lnTo>
                  <a:pt x="0" y="72809"/>
                </a:lnTo>
                <a:lnTo>
                  <a:pt x="0" y="1402736"/>
                </a:lnTo>
              </a:path>
              <a:path w="943609" h="1403350">
                <a:moveTo>
                  <a:pt x="943394" y="1402736"/>
                </a:moveTo>
                <a:lnTo>
                  <a:pt x="943394" y="72809"/>
                </a:lnTo>
                <a:lnTo>
                  <a:pt x="941423" y="44475"/>
                </a:lnTo>
                <a:lnTo>
                  <a:pt x="936051" y="21331"/>
                </a:lnTo>
                <a:lnTo>
                  <a:pt x="928086" y="5723"/>
                </a:lnTo>
                <a:lnTo>
                  <a:pt x="918336" y="0"/>
                </a:lnTo>
                <a:lnTo>
                  <a:pt x="25057" y="0"/>
                </a:lnTo>
              </a:path>
            </a:pathLst>
          </a:custGeom>
          <a:ln w="8750">
            <a:solidFill>
              <a:srgbClr val="FFFFFF"/>
            </a:solidFill>
          </a:ln>
        </p:spPr>
        <p:txBody>
          <a:bodyPr wrap="square" lIns="0" tIns="0" rIns="0" bIns="0" rtlCol="0"/>
          <a:lstStyle/>
          <a:p>
            <a:endParaRPr/>
          </a:p>
        </p:txBody>
      </p:sp>
      <p:sp>
        <p:nvSpPr>
          <p:cNvPr id="24" name="bg object 24"/>
          <p:cNvSpPr/>
          <p:nvPr/>
        </p:nvSpPr>
        <p:spPr>
          <a:xfrm>
            <a:off x="10903153" y="5693092"/>
            <a:ext cx="438150" cy="492759"/>
          </a:xfrm>
          <a:custGeom>
            <a:avLst/>
            <a:gdLst/>
            <a:ahLst/>
            <a:cxnLst/>
            <a:rect l="l" t="t" r="r" b="b"/>
            <a:pathLst>
              <a:path w="438150" h="492760">
                <a:moveTo>
                  <a:pt x="67525" y="147129"/>
                </a:moveTo>
                <a:lnTo>
                  <a:pt x="48158" y="124167"/>
                </a:lnTo>
                <a:lnTo>
                  <a:pt x="42189" y="120688"/>
                </a:lnTo>
                <a:lnTo>
                  <a:pt x="36169" y="117271"/>
                </a:lnTo>
                <a:lnTo>
                  <a:pt x="30340" y="113474"/>
                </a:lnTo>
                <a:lnTo>
                  <a:pt x="24130" y="110528"/>
                </a:lnTo>
                <a:lnTo>
                  <a:pt x="17551" y="108534"/>
                </a:lnTo>
                <a:lnTo>
                  <a:pt x="11544" y="108927"/>
                </a:lnTo>
                <a:lnTo>
                  <a:pt x="6362" y="111569"/>
                </a:lnTo>
                <a:lnTo>
                  <a:pt x="2286" y="116332"/>
                </a:lnTo>
                <a:lnTo>
                  <a:pt x="0" y="122262"/>
                </a:lnTo>
                <a:lnTo>
                  <a:pt x="63" y="128270"/>
                </a:lnTo>
                <a:lnTo>
                  <a:pt x="34963" y="154406"/>
                </a:lnTo>
                <a:lnTo>
                  <a:pt x="52578" y="163423"/>
                </a:lnTo>
                <a:lnTo>
                  <a:pt x="60147" y="161010"/>
                </a:lnTo>
                <a:lnTo>
                  <a:pt x="65163" y="153022"/>
                </a:lnTo>
                <a:lnTo>
                  <a:pt x="67525" y="147129"/>
                </a:lnTo>
                <a:close/>
              </a:path>
              <a:path w="438150" h="492760">
                <a:moveTo>
                  <a:pt x="131965" y="80251"/>
                </a:moveTo>
                <a:lnTo>
                  <a:pt x="130327" y="73748"/>
                </a:lnTo>
                <a:lnTo>
                  <a:pt x="127533" y="67437"/>
                </a:lnTo>
                <a:lnTo>
                  <a:pt x="123825" y="61556"/>
                </a:lnTo>
                <a:lnTo>
                  <a:pt x="120586" y="55448"/>
                </a:lnTo>
                <a:lnTo>
                  <a:pt x="117271" y="49377"/>
                </a:lnTo>
                <a:lnTo>
                  <a:pt x="114338" y="43091"/>
                </a:lnTo>
                <a:lnTo>
                  <a:pt x="110604" y="37287"/>
                </a:lnTo>
                <a:lnTo>
                  <a:pt x="106057" y="32143"/>
                </a:lnTo>
                <a:lnTo>
                  <a:pt x="100749" y="29311"/>
                </a:lnTo>
                <a:lnTo>
                  <a:pt x="94957" y="28829"/>
                </a:lnTo>
                <a:lnTo>
                  <a:pt x="88963" y="30708"/>
                </a:lnTo>
                <a:lnTo>
                  <a:pt x="83896" y="34556"/>
                </a:lnTo>
                <a:lnTo>
                  <a:pt x="80784" y="39687"/>
                </a:lnTo>
                <a:lnTo>
                  <a:pt x="79959" y="45681"/>
                </a:lnTo>
                <a:lnTo>
                  <a:pt x="81724" y="52108"/>
                </a:lnTo>
                <a:lnTo>
                  <a:pt x="102108" y="89446"/>
                </a:lnTo>
                <a:lnTo>
                  <a:pt x="114592" y="99187"/>
                </a:lnTo>
                <a:lnTo>
                  <a:pt x="123050" y="95046"/>
                </a:lnTo>
                <a:lnTo>
                  <a:pt x="128168" y="91274"/>
                </a:lnTo>
                <a:lnTo>
                  <a:pt x="131203" y="86220"/>
                </a:lnTo>
                <a:lnTo>
                  <a:pt x="131965" y="80251"/>
                </a:lnTo>
                <a:close/>
              </a:path>
              <a:path w="438150" h="492760">
                <a:moveTo>
                  <a:pt x="204406" y="358267"/>
                </a:moveTo>
                <a:lnTo>
                  <a:pt x="187528" y="266992"/>
                </a:lnTo>
                <a:lnTo>
                  <a:pt x="179933" y="260667"/>
                </a:lnTo>
                <a:lnTo>
                  <a:pt x="92252" y="260667"/>
                </a:lnTo>
                <a:lnTo>
                  <a:pt x="100380" y="358267"/>
                </a:lnTo>
                <a:lnTo>
                  <a:pt x="204406" y="358267"/>
                </a:lnTo>
                <a:close/>
              </a:path>
              <a:path w="438150" h="492760">
                <a:moveTo>
                  <a:pt x="221310" y="50634"/>
                </a:moveTo>
                <a:lnTo>
                  <a:pt x="220764" y="43675"/>
                </a:lnTo>
                <a:lnTo>
                  <a:pt x="220764" y="36766"/>
                </a:lnTo>
                <a:lnTo>
                  <a:pt x="220687" y="29857"/>
                </a:lnTo>
                <a:lnTo>
                  <a:pt x="221030" y="22898"/>
                </a:lnTo>
                <a:lnTo>
                  <a:pt x="219595" y="6070"/>
                </a:lnTo>
                <a:lnTo>
                  <a:pt x="213372" y="215"/>
                </a:lnTo>
                <a:lnTo>
                  <a:pt x="195503" y="0"/>
                </a:lnTo>
                <a:lnTo>
                  <a:pt x="188341" y="6007"/>
                </a:lnTo>
                <a:lnTo>
                  <a:pt x="187756" y="26238"/>
                </a:lnTo>
                <a:lnTo>
                  <a:pt x="187756" y="36880"/>
                </a:lnTo>
                <a:lnTo>
                  <a:pt x="188023" y="47523"/>
                </a:lnTo>
                <a:lnTo>
                  <a:pt x="189103" y="67284"/>
                </a:lnTo>
                <a:lnTo>
                  <a:pt x="195008" y="72605"/>
                </a:lnTo>
                <a:lnTo>
                  <a:pt x="213512" y="73190"/>
                </a:lnTo>
                <a:lnTo>
                  <a:pt x="220103" y="67157"/>
                </a:lnTo>
                <a:lnTo>
                  <a:pt x="221310" y="50634"/>
                </a:lnTo>
                <a:close/>
              </a:path>
              <a:path w="438150" h="492760">
                <a:moveTo>
                  <a:pt x="229285" y="492467"/>
                </a:moveTo>
                <a:lnTo>
                  <a:pt x="211188" y="394868"/>
                </a:lnTo>
                <a:lnTo>
                  <a:pt x="103441" y="394868"/>
                </a:lnTo>
                <a:lnTo>
                  <a:pt x="111569" y="492467"/>
                </a:lnTo>
                <a:lnTo>
                  <a:pt x="229285" y="492467"/>
                </a:lnTo>
                <a:close/>
              </a:path>
              <a:path w="438150" h="492760">
                <a:moveTo>
                  <a:pt x="326834" y="255231"/>
                </a:moveTo>
                <a:lnTo>
                  <a:pt x="326161" y="208572"/>
                </a:lnTo>
                <a:lnTo>
                  <a:pt x="307187" y="163957"/>
                </a:lnTo>
                <a:lnTo>
                  <a:pt x="273723" y="130606"/>
                </a:lnTo>
                <a:lnTo>
                  <a:pt x="230301" y="111620"/>
                </a:lnTo>
                <a:lnTo>
                  <a:pt x="181470" y="110096"/>
                </a:lnTo>
                <a:lnTo>
                  <a:pt x="139598" y="125488"/>
                </a:lnTo>
                <a:lnTo>
                  <a:pt x="104965" y="153720"/>
                </a:lnTo>
                <a:lnTo>
                  <a:pt x="82423" y="189496"/>
                </a:lnTo>
                <a:lnTo>
                  <a:pt x="76860" y="227533"/>
                </a:lnTo>
                <a:lnTo>
                  <a:pt x="191554" y="227533"/>
                </a:lnTo>
                <a:lnTo>
                  <a:pt x="202361" y="227850"/>
                </a:lnTo>
                <a:lnTo>
                  <a:pt x="210832" y="229654"/>
                </a:lnTo>
                <a:lnTo>
                  <a:pt x="217170" y="234289"/>
                </a:lnTo>
                <a:lnTo>
                  <a:pt x="221615" y="243103"/>
                </a:lnTo>
                <a:lnTo>
                  <a:pt x="228511" y="274612"/>
                </a:lnTo>
                <a:lnTo>
                  <a:pt x="246926" y="352958"/>
                </a:lnTo>
                <a:lnTo>
                  <a:pt x="284124" y="333336"/>
                </a:lnTo>
                <a:lnTo>
                  <a:pt x="311797" y="298792"/>
                </a:lnTo>
                <a:lnTo>
                  <a:pt x="326834" y="255231"/>
                </a:lnTo>
                <a:close/>
              </a:path>
              <a:path w="438150" h="492760">
                <a:moveTo>
                  <a:pt x="329145" y="47294"/>
                </a:moveTo>
                <a:lnTo>
                  <a:pt x="328714" y="41300"/>
                </a:lnTo>
                <a:lnTo>
                  <a:pt x="326047" y="36131"/>
                </a:lnTo>
                <a:lnTo>
                  <a:pt x="321271" y="32054"/>
                </a:lnTo>
                <a:lnTo>
                  <a:pt x="315328" y="29806"/>
                </a:lnTo>
                <a:lnTo>
                  <a:pt x="309333" y="29908"/>
                </a:lnTo>
                <a:lnTo>
                  <a:pt x="283375" y="64960"/>
                </a:lnTo>
                <a:lnTo>
                  <a:pt x="274459" y="82600"/>
                </a:lnTo>
                <a:lnTo>
                  <a:pt x="276885" y="90182"/>
                </a:lnTo>
                <a:lnTo>
                  <a:pt x="284924" y="95148"/>
                </a:lnTo>
                <a:lnTo>
                  <a:pt x="290830" y="97472"/>
                </a:lnTo>
                <a:lnTo>
                  <a:pt x="296710" y="97345"/>
                </a:lnTo>
                <a:lnTo>
                  <a:pt x="302171" y="94818"/>
                </a:lnTo>
                <a:lnTo>
                  <a:pt x="306806" y="89954"/>
                </a:lnTo>
                <a:lnTo>
                  <a:pt x="310680" y="84251"/>
                </a:lnTo>
                <a:lnTo>
                  <a:pt x="313677" y="77990"/>
                </a:lnTo>
                <a:lnTo>
                  <a:pt x="317131" y="71996"/>
                </a:lnTo>
                <a:lnTo>
                  <a:pt x="320509" y="65976"/>
                </a:lnTo>
                <a:lnTo>
                  <a:pt x="324281" y="60121"/>
                </a:lnTo>
                <a:lnTo>
                  <a:pt x="327190" y="53873"/>
                </a:lnTo>
                <a:lnTo>
                  <a:pt x="329145" y="47294"/>
                </a:lnTo>
                <a:close/>
              </a:path>
              <a:path w="438150" h="492760">
                <a:moveTo>
                  <a:pt x="329590" y="419849"/>
                </a:moveTo>
                <a:lnTo>
                  <a:pt x="311518" y="385940"/>
                </a:lnTo>
                <a:lnTo>
                  <a:pt x="292862" y="367766"/>
                </a:lnTo>
                <a:lnTo>
                  <a:pt x="284581" y="372249"/>
                </a:lnTo>
                <a:lnTo>
                  <a:pt x="279603" y="376224"/>
                </a:lnTo>
                <a:lnTo>
                  <a:pt x="276783" y="381393"/>
                </a:lnTo>
                <a:lnTo>
                  <a:pt x="276250" y="387388"/>
                </a:lnTo>
                <a:lnTo>
                  <a:pt x="278180" y="393814"/>
                </a:lnTo>
                <a:lnTo>
                  <a:pt x="281190" y="399999"/>
                </a:lnTo>
                <a:lnTo>
                  <a:pt x="285153" y="405739"/>
                </a:lnTo>
                <a:lnTo>
                  <a:pt x="288632" y="411708"/>
                </a:lnTo>
                <a:lnTo>
                  <a:pt x="292176" y="417639"/>
                </a:lnTo>
                <a:lnTo>
                  <a:pt x="295376" y="423811"/>
                </a:lnTo>
                <a:lnTo>
                  <a:pt x="299326" y="429450"/>
                </a:lnTo>
                <a:lnTo>
                  <a:pt x="304063" y="434441"/>
                </a:lnTo>
                <a:lnTo>
                  <a:pt x="309486" y="437045"/>
                </a:lnTo>
                <a:lnTo>
                  <a:pt x="315290" y="437286"/>
                </a:lnTo>
                <a:lnTo>
                  <a:pt x="321208" y="435152"/>
                </a:lnTo>
                <a:lnTo>
                  <a:pt x="326110" y="431114"/>
                </a:lnTo>
                <a:lnTo>
                  <a:pt x="329006" y="425869"/>
                </a:lnTo>
                <a:lnTo>
                  <a:pt x="329590" y="419849"/>
                </a:lnTo>
                <a:close/>
              </a:path>
              <a:path w="438150" h="492760">
                <a:moveTo>
                  <a:pt x="408266" y="338683"/>
                </a:moveTo>
                <a:lnTo>
                  <a:pt x="374230" y="311442"/>
                </a:lnTo>
                <a:lnTo>
                  <a:pt x="356920" y="301853"/>
                </a:lnTo>
                <a:lnTo>
                  <a:pt x="349288" y="303999"/>
                </a:lnTo>
                <a:lnTo>
                  <a:pt x="344017" y="311823"/>
                </a:lnTo>
                <a:lnTo>
                  <a:pt x="341464" y="317639"/>
                </a:lnTo>
                <a:lnTo>
                  <a:pt x="341363" y="323532"/>
                </a:lnTo>
                <a:lnTo>
                  <a:pt x="343674" y="329082"/>
                </a:lnTo>
                <a:lnTo>
                  <a:pt x="348361" y="333895"/>
                </a:lnTo>
                <a:lnTo>
                  <a:pt x="353910" y="337985"/>
                </a:lnTo>
                <a:lnTo>
                  <a:pt x="360070" y="341210"/>
                </a:lnTo>
                <a:lnTo>
                  <a:pt x="365925" y="344893"/>
                </a:lnTo>
                <a:lnTo>
                  <a:pt x="371830" y="348513"/>
                </a:lnTo>
                <a:lnTo>
                  <a:pt x="377532" y="352488"/>
                </a:lnTo>
                <a:lnTo>
                  <a:pt x="383641" y="355638"/>
                </a:lnTo>
                <a:lnTo>
                  <a:pt x="390144" y="357847"/>
                </a:lnTo>
                <a:lnTo>
                  <a:pt x="396163" y="357644"/>
                </a:lnTo>
                <a:lnTo>
                  <a:pt x="401421" y="355155"/>
                </a:lnTo>
                <a:lnTo>
                  <a:pt x="405676" y="350532"/>
                </a:lnTo>
                <a:lnTo>
                  <a:pt x="408139" y="344678"/>
                </a:lnTo>
                <a:lnTo>
                  <a:pt x="408266" y="338683"/>
                </a:lnTo>
                <a:close/>
              </a:path>
              <a:path w="438150" h="492760">
                <a:moveTo>
                  <a:pt x="409968" y="124002"/>
                </a:moveTo>
                <a:lnTo>
                  <a:pt x="408114" y="118021"/>
                </a:lnTo>
                <a:lnTo>
                  <a:pt x="404304" y="112941"/>
                </a:lnTo>
                <a:lnTo>
                  <a:pt x="399199" y="109804"/>
                </a:lnTo>
                <a:lnTo>
                  <a:pt x="393204" y="108940"/>
                </a:lnTo>
                <a:lnTo>
                  <a:pt x="386778" y="110667"/>
                </a:lnTo>
                <a:lnTo>
                  <a:pt x="341490" y="135572"/>
                </a:lnTo>
                <a:lnTo>
                  <a:pt x="339509" y="143268"/>
                </a:lnTo>
                <a:lnTo>
                  <a:pt x="343623" y="151777"/>
                </a:lnTo>
                <a:lnTo>
                  <a:pt x="347357" y="156908"/>
                </a:lnTo>
                <a:lnTo>
                  <a:pt x="352386" y="159956"/>
                </a:lnTo>
                <a:lnTo>
                  <a:pt x="358343" y="160756"/>
                </a:lnTo>
                <a:lnTo>
                  <a:pt x="364858" y="159118"/>
                </a:lnTo>
                <a:lnTo>
                  <a:pt x="371182" y="156387"/>
                </a:lnTo>
                <a:lnTo>
                  <a:pt x="377101" y="152692"/>
                </a:lnTo>
                <a:lnTo>
                  <a:pt x="383222" y="149504"/>
                </a:lnTo>
                <a:lnTo>
                  <a:pt x="389293" y="146227"/>
                </a:lnTo>
                <a:lnTo>
                  <a:pt x="395617" y="143319"/>
                </a:lnTo>
                <a:lnTo>
                  <a:pt x="401421" y="139611"/>
                </a:lnTo>
                <a:lnTo>
                  <a:pt x="406603" y="135089"/>
                </a:lnTo>
                <a:lnTo>
                  <a:pt x="409460" y="129794"/>
                </a:lnTo>
                <a:lnTo>
                  <a:pt x="409968" y="124002"/>
                </a:lnTo>
                <a:close/>
              </a:path>
              <a:path w="438150" h="492760">
                <a:moveTo>
                  <a:pt x="437934" y="224802"/>
                </a:moveTo>
                <a:lnTo>
                  <a:pt x="432003" y="217576"/>
                </a:lnTo>
                <a:lnTo>
                  <a:pt x="411759" y="216801"/>
                </a:lnTo>
                <a:lnTo>
                  <a:pt x="401116" y="216687"/>
                </a:lnTo>
                <a:lnTo>
                  <a:pt x="390474" y="216839"/>
                </a:lnTo>
                <a:lnTo>
                  <a:pt x="370725" y="217716"/>
                </a:lnTo>
                <a:lnTo>
                  <a:pt x="365315" y="223558"/>
                </a:lnTo>
                <a:lnTo>
                  <a:pt x="364553" y="242049"/>
                </a:lnTo>
                <a:lnTo>
                  <a:pt x="370522" y="248691"/>
                </a:lnTo>
                <a:lnTo>
                  <a:pt x="387032" y="250075"/>
                </a:lnTo>
                <a:lnTo>
                  <a:pt x="393992" y="249618"/>
                </a:lnTo>
                <a:lnTo>
                  <a:pt x="400900" y="249682"/>
                </a:lnTo>
                <a:lnTo>
                  <a:pt x="407809" y="249682"/>
                </a:lnTo>
                <a:lnTo>
                  <a:pt x="414769" y="250101"/>
                </a:lnTo>
                <a:lnTo>
                  <a:pt x="431622" y="248831"/>
                </a:lnTo>
                <a:lnTo>
                  <a:pt x="437527" y="242684"/>
                </a:lnTo>
                <a:lnTo>
                  <a:pt x="437934" y="224802"/>
                </a:lnTo>
                <a:close/>
              </a:path>
            </a:pathLst>
          </a:custGeom>
          <a:solidFill>
            <a:srgbClr val="FFFFFF"/>
          </a:solidFill>
        </p:spPr>
        <p:txBody>
          <a:bodyPr wrap="square" lIns="0" tIns="0" rIns="0" bIns="0" rtlCol="0"/>
          <a:lstStyle/>
          <a:p>
            <a:endParaRPr/>
          </a:p>
        </p:txBody>
      </p:sp>
      <p:pic>
        <p:nvPicPr>
          <p:cNvPr id="25" name="bg object 25"/>
          <p:cNvPicPr/>
          <p:nvPr/>
        </p:nvPicPr>
        <p:blipFill>
          <a:blip r:embed="rId5" cstate="print"/>
          <a:stretch>
            <a:fillRect/>
          </a:stretch>
        </p:blipFill>
        <p:spPr>
          <a:xfrm>
            <a:off x="11017767" y="6222157"/>
            <a:ext cx="136550" cy="97599"/>
          </a:xfrm>
          <a:prstGeom prst="rect">
            <a:avLst/>
          </a:prstGeom>
        </p:spPr>
      </p:pic>
      <p:sp>
        <p:nvSpPr>
          <p:cNvPr id="26" name="bg object 26"/>
          <p:cNvSpPr/>
          <p:nvPr/>
        </p:nvSpPr>
        <p:spPr>
          <a:xfrm>
            <a:off x="10692587" y="5953759"/>
            <a:ext cx="295910" cy="366395"/>
          </a:xfrm>
          <a:custGeom>
            <a:avLst/>
            <a:gdLst/>
            <a:ahLst/>
            <a:cxnLst/>
            <a:rect l="l" t="t" r="r" b="b"/>
            <a:pathLst>
              <a:path w="295909" h="366395">
                <a:moveTo>
                  <a:pt x="129565" y="268414"/>
                </a:moveTo>
                <a:lnTo>
                  <a:pt x="8128" y="268414"/>
                </a:lnTo>
                <a:lnTo>
                  <a:pt x="0" y="366014"/>
                </a:lnTo>
                <a:lnTo>
                  <a:pt x="129565" y="366014"/>
                </a:lnTo>
                <a:lnTo>
                  <a:pt x="129565" y="268414"/>
                </a:lnTo>
                <a:close/>
              </a:path>
              <a:path w="295909" h="366395">
                <a:moveTo>
                  <a:pt x="130429" y="134213"/>
                </a:moveTo>
                <a:lnTo>
                  <a:pt x="20193" y="134213"/>
                </a:lnTo>
                <a:lnTo>
                  <a:pt x="12026" y="231813"/>
                </a:lnTo>
                <a:lnTo>
                  <a:pt x="130429" y="231813"/>
                </a:lnTo>
                <a:lnTo>
                  <a:pt x="130429" y="134213"/>
                </a:lnTo>
                <a:close/>
              </a:path>
              <a:path w="295909" h="366395">
                <a:moveTo>
                  <a:pt x="130429" y="12"/>
                </a:moveTo>
                <a:lnTo>
                  <a:pt x="31381" y="12"/>
                </a:lnTo>
                <a:lnTo>
                  <a:pt x="23228" y="97612"/>
                </a:lnTo>
                <a:lnTo>
                  <a:pt x="130429" y="97612"/>
                </a:lnTo>
                <a:lnTo>
                  <a:pt x="130429" y="12"/>
                </a:lnTo>
                <a:close/>
              </a:path>
              <a:path w="295909" h="366395">
                <a:moveTo>
                  <a:pt x="274243" y="97599"/>
                </a:moveTo>
                <a:lnTo>
                  <a:pt x="266090" y="0"/>
                </a:lnTo>
                <a:lnTo>
                  <a:pt x="167043" y="0"/>
                </a:lnTo>
                <a:lnTo>
                  <a:pt x="167043" y="97599"/>
                </a:lnTo>
                <a:lnTo>
                  <a:pt x="274243" y="97599"/>
                </a:lnTo>
                <a:close/>
              </a:path>
              <a:path w="295909" h="366395">
                <a:moveTo>
                  <a:pt x="284556" y="231800"/>
                </a:moveTo>
                <a:lnTo>
                  <a:pt x="276402" y="134200"/>
                </a:lnTo>
                <a:lnTo>
                  <a:pt x="166179" y="134200"/>
                </a:lnTo>
                <a:lnTo>
                  <a:pt x="166179" y="231800"/>
                </a:lnTo>
                <a:lnTo>
                  <a:pt x="284556" y="231800"/>
                </a:lnTo>
                <a:close/>
              </a:path>
              <a:path w="295909" h="366395">
                <a:moveTo>
                  <a:pt x="295744" y="366001"/>
                </a:moveTo>
                <a:lnTo>
                  <a:pt x="287591" y="268401"/>
                </a:lnTo>
                <a:lnTo>
                  <a:pt x="166179" y="268401"/>
                </a:lnTo>
                <a:lnTo>
                  <a:pt x="166179" y="366001"/>
                </a:lnTo>
                <a:lnTo>
                  <a:pt x="295744" y="366001"/>
                </a:lnTo>
                <a:close/>
              </a:path>
            </a:pathLst>
          </a:custGeom>
          <a:solidFill>
            <a:srgbClr val="FFFFFF"/>
          </a:solidFill>
        </p:spPr>
        <p:txBody>
          <a:bodyPr wrap="square" lIns="0" tIns="0" rIns="0" bIns="0" rtlCol="0"/>
          <a:lstStyle/>
          <a:p>
            <a:endParaRPr/>
          </a:p>
        </p:txBody>
      </p:sp>
      <p:pic>
        <p:nvPicPr>
          <p:cNvPr id="27" name="bg object 27"/>
          <p:cNvPicPr/>
          <p:nvPr/>
        </p:nvPicPr>
        <p:blipFill>
          <a:blip r:embed="rId6" cstate="print"/>
          <a:stretch>
            <a:fillRect/>
          </a:stretch>
        </p:blipFill>
        <p:spPr>
          <a:xfrm>
            <a:off x="10527458" y="6222164"/>
            <a:ext cx="136563" cy="97599"/>
          </a:xfrm>
          <a:prstGeom prst="rect">
            <a:avLst/>
          </a:prstGeom>
        </p:spPr>
      </p:pic>
      <p:sp>
        <p:nvSpPr>
          <p:cNvPr id="28" name="bg object 28"/>
          <p:cNvSpPr/>
          <p:nvPr/>
        </p:nvSpPr>
        <p:spPr>
          <a:xfrm>
            <a:off x="10550195" y="5953772"/>
            <a:ext cx="419734" cy="549275"/>
          </a:xfrm>
          <a:custGeom>
            <a:avLst/>
            <a:gdLst/>
            <a:ahLst/>
            <a:cxnLst/>
            <a:rect l="l" t="t" r="r" b="b"/>
            <a:pathLst>
              <a:path w="419734" h="549275">
                <a:moveTo>
                  <a:pt x="125869" y="134200"/>
                </a:moveTo>
                <a:lnTo>
                  <a:pt x="18122" y="134200"/>
                </a:lnTo>
                <a:lnTo>
                  <a:pt x="0" y="231800"/>
                </a:lnTo>
                <a:lnTo>
                  <a:pt x="117716" y="231800"/>
                </a:lnTo>
                <a:lnTo>
                  <a:pt x="125869" y="134200"/>
                </a:lnTo>
                <a:close/>
              </a:path>
              <a:path w="419734" h="549275">
                <a:moveTo>
                  <a:pt x="137071" y="0"/>
                </a:moveTo>
                <a:lnTo>
                  <a:pt x="49377" y="0"/>
                </a:lnTo>
                <a:lnTo>
                  <a:pt x="41783" y="6324"/>
                </a:lnTo>
                <a:lnTo>
                  <a:pt x="24904" y="97599"/>
                </a:lnTo>
                <a:lnTo>
                  <a:pt x="128905" y="97599"/>
                </a:lnTo>
                <a:lnTo>
                  <a:pt x="137071" y="0"/>
                </a:lnTo>
                <a:close/>
              </a:path>
              <a:path w="419734" h="549275">
                <a:moveTo>
                  <a:pt x="419227" y="530669"/>
                </a:moveTo>
                <a:lnTo>
                  <a:pt x="417791" y="523557"/>
                </a:lnTo>
                <a:lnTo>
                  <a:pt x="413867" y="517740"/>
                </a:lnTo>
                <a:lnTo>
                  <a:pt x="408063" y="513816"/>
                </a:lnTo>
                <a:lnTo>
                  <a:pt x="400939" y="512381"/>
                </a:lnTo>
                <a:lnTo>
                  <a:pt x="346036" y="512381"/>
                </a:lnTo>
                <a:lnTo>
                  <a:pt x="346036" y="402602"/>
                </a:lnTo>
                <a:lnTo>
                  <a:pt x="236232" y="402602"/>
                </a:lnTo>
                <a:lnTo>
                  <a:pt x="236232" y="512381"/>
                </a:lnTo>
                <a:lnTo>
                  <a:pt x="181330" y="512381"/>
                </a:lnTo>
                <a:lnTo>
                  <a:pt x="174205" y="513816"/>
                </a:lnTo>
                <a:lnTo>
                  <a:pt x="168389" y="517740"/>
                </a:lnTo>
                <a:lnTo>
                  <a:pt x="164477" y="523557"/>
                </a:lnTo>
                <a:lnTo>
                  <a:pt x="163042" y="530669"/>
                </a:lnTo>
                <a:lnTo>
                  <a:pt x="164477" y="537806"/>
                </a:lnTo>
                <a:lnTo>
                  <a:pt x="168389" y="543636"/>
                </a:lnTo>
                <a:lnTo>
                  <a:pt x="174205" y="547573"/>
                </a:lnTo>
                <a:lnTo>
                  <a:pt x="181330" y="549008"/>
                </a:lnTo>
                <a:lnTo>
                  <a:pt x="400939" y="549008"/>
                </a:lnTo>
                <a:lnTo>
                  <a:pt x="408063" y="547573"/>
                </a:lnTo>
                <a:lnTo>
                  <a:pt x="413867" y="543636"/>
                </a:lnTo>
                <a:lnTo>
                  <a:pt x="417791" y="537806"/>
                </a:lnTo>
                <a:lnTo>
                  <a:pt x="419227" y="530669"/>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354462" y="-288438"/>
            <a:ext cx="13007075" cy="15113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057400" y="3840480"/>
            <a:ext cx="9601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0D2959"/>
                </a:solidFill>
                <a:latin typeface="Lato"/>
                <a:cs typeface="La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0D2959"/>
                </a:solidFill>
                <a:latin typeface="Lato"/>
                <a:cs typeface="Lato"/>
              </a:defRPr>
            </a:lvl1pPr>
          </a:lstStyle>
          <a:p>
            <a:endParaRPr/>
          </a:p>
        </p:txBody>
      </p:sp>
      <p:sp>
        <p:nvSpPr>
          <p:cNvPr id="3" name="Holder 3"/>
          <p:cNvSpPr>
            <a:spLocks noGrp="1"/>
          </p:cNvSpPr>
          <p:nvPr>
            <p:ph sz="half" idx="2"/>
          </p:nvPr>
        </p:nvSpPr>
        <p:spPr>
          <a:xfrm>
            <a:off x="416559" y="1916568"/>
            <a:ext cx="4391660" cy="4605655"/>
          </a:xfrm>
          <a:prstGeom prst="rect">
            <a:avLst/>
          </a:prstGeom>
        </p:spPr>
        <p:txBody>
          <a:bodyPr wrap="square" lIns="0" tIns="0" rIns="0" bIns="0">
            <a:spAutoFit/>
          </a:bodyPr>
          <a:lstStyle>
            <a:lvl1pPr>
              <a:defRPr sz="1600" b="0" i="0">
                <a:solidFill>
                  <a:srgbClr val="301C1C"/>
                </a:solidFill>
                <a:latin typeface="Lato-Light"/>
                <a:cs typeface="Lato-Light"/>
              </a:defRPr>
            </a:lvl1pPr>
          </a:lstStyle>
          <a:p>
            <a:endParaRPr/>
          </a:p>
        </p:txBody>
      </p:sp>
      <p:sp>
        <p:nvSpPr>
          <p:cNvPr id="4" name="Holder 4"/>
          <p:cNvSpPr>
            <a:spLocks noGrp="1"/>
          </p:cNvSpPr>
          <p:nvPr>
            <p:ph sz="half" idx="3"/>
          </p:nvPr>
        </p:nvSpPr>
        <p:spPr>
          <a:xfrm>
            <a:off x="7063740" y="1577340"/>
            <a:ext cx="596646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0D2959"/>
                </a:solidFill>
                <a:latin typeface="Lato"/>
                <a:cs typeface="La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377940"/>
            <a:ext cx="3154680" cy="276999"/>
          </a:xfrm>
        </p:spPr>
        <p:txBody>
          <a:bodyPr/>
          <a:lstStyle/>
          <a:p>
            <a:fld id="{86F323C6-9744-48EA-AA7E-ADD634F3B9D5}" type="datetimeFigureOut">
              <a:rPr lang="en-US" smtClean="0"/>
              <a:pPr/>
              <a:t>11/30/2021</a:t>
            </a:fld>
            <a:endParaRPr lang="en-US"/>
          </a:p>
        </p:txBody>
      </p:sp>
      <p:sp>
        <p:nvSpPr>
          <p:cNvPr id="4" name="Footer Placeholder 3"/>
          <p:cNvSpPr>
            <a:spLocks noGrp="1"/>
          </p:cNvSpPr>
          <p:nvPr>
            <p:ph type="ftr" sz="quarter" idx="11"/>
          </p:nvPr>
        </p:nvSpPr>
        <p:spPr>
          <a:xfrm>
            <a:off x="4663440" y="6377940"/>
            <a:ext cx="4389120" cy="276999"/>
          </a:xfrm>
        </p:spPr>
        <p:txBody>
          <a:bodyPr/>
          <a:lstStyle/>
          <a:p>
            <a:endParaRPr lang="en-US"/>
          </a:p>
        </p:txBody>
      </p:sp>
      <p:sp>
        <p:nvSpPr>
          <p:cNvPr id="5" name="Slide Number Placeholder 4"/>
          <p:cNvSpPr>
            <a:spLocks noGrp="1"/>
          </p:cNvSpPr>
          <p:nvPr>
            <p:ph type="sldNum" sz="quarter" idx="12"/>
          </p:nvPr>
        </p:nvSpPr>
        <p:spPr>
          <a:xfrm>
            <a:off x="9875520" y="6377940"/>
            <a:ext cx="3154680" cy="276999"/>
          </a:xfrm>
        </p:spPr>
        <p:txBody>
          <a:bodyPr/>
          <a:lstStyle/>
          <a:p>
            <a:fld id="{41A78861-9695-4516-9AB0-7AB96960DF1D}" type="slidenum">
              <a:rPr lang="en-US" smtClean="0"/>
              <a:pPr/>
              <a:t>‹#›</a:t>
            </a:fld>
            <a:endParaRPr lang="en-US"/>
          </a:p>
        </p:txBody>
      </p:sp>
      <p:sp>
        <p:nvSpPr>
          <p:cNvPr id="6" name="Rectangle 5"/>
          <p:cNvSpPr/>
          <p:nvPr userDrawn="1"/>
        </p:nvSpPr>
        <p:spPr>
          <a:xfrm>
            <a:off x="0" y="-19049"/>
            <a:ext cx="13716000" cy="6877049"/>
          </a:xfrm>
          <a:prstGeom prst="rect">
            <a:avLst/>
          </a:prstGeom>
          <a:solidFill>
            <a:srgbClr val="0B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p:cNvSpPr txBox="1"/>
          <p:nvPr userDrawn="1"/>
        </p:nvSpPr>
        <p:spPr>
          <a:xfrm>
            <a:off x="-40608" y="2434875"/>
            <a:ext cx="13716000" cy="523220"/>
          </a:xfrm>
          <a:prstGeom prst="rect">
            <a:avLst/>
          </a:prstGeom>
          <a:noFill/>
        </p:spPr>
        <p:txBody>
          <a:bodyPr wrap="square" rtlCol="0">
            <a:spAutoFit/>
          </a:bodyPr>
          <a:lstStyle/>
          <a:p>
            <a:pPr algn="ctr"/>
            <a:r>
              <a:rPr lang="en-US" sz="2800" b="1">
                <a:solidFill>
                  <a:srgbClr val="FFFFFF"/>
                </a:solidFill>
                <a:latin typeface="Lato" panose="020F0502020204030203" pitchFamily="34" charset="0"/>
              </a:rPr>
              <a:t>Terima Kasih</a:t>
            </a:r>
            <a:endParaRPr lang="en-US" sz="2400" b="1">
              <a:solidFill>
                <a:srgbClr val="FFFFFF"/>
              </a:solidFill>
              <a:latin typeface="Lato" panose="020F0502020204030203" pitchFamily="34" charset="0"/>
            </a:endParaRPr>
          </a:p>
        </p:txBody>
      </p:sp>
      <p:sp>
        <p:nvSpPr>
          <p:cNvPr id="9" name="TextBox 8"/>
          <p:cNvSpPr txBox="1"/>
          <p:nvPr userDrawn="1"/>
        </p:nvSpPr>
        <p:spPr>
          <a:xfrm>
            <a:off x="525413" y="6002651"/>
            <a:ext cx="2126320" cy="307777"/>
          </a:xfrm>
          <a:prstGeom prst="rect">
            <a:avLst/>
          </a:prstGeom>
          <a:noFill/>
        </p:spPr>
        <p:txBody>
          <a:bodyPr wrap="square" rtlCol="0">
            <a:spAutoFit/>
          </a:bodyPr>
          <a:lstStyle/>
          <a:p>
            <a:r>
              <a:rPr lang="en-US" sz="1400">
                <a:solidFill>
                  <a:schemeClr val="bg1"/>
                </a:solidFill>
                <a:latin typeface="Lato" panose="020F0502020204030203" pitchFamily="34" charset="0"/>
                <a:cs typeface="Helvetica"/>
              </a:rPr>
              <a:t>www.gggi.org</a:t>
            </a:r>
          </a:p>
        </p:txBody>
      </p:sp>
      <p:cxnSp>
        <p:nvCxnSpPr>
          <p:cNvPr id="10" name="Straight Connector 9"/>
          <p:cNvCxnSpPr/>
          <p:nvPr userDrawn="1"/>
        </p:nvCxnSpPr>
        <p:spPr>
          <a:xfrm>
            <a:off x="4658318" y="3019656"/>
            <a:ext cx="43181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1644270" y="6065463"/>
            <a:ext cx="700129" cy="606779"/>
          </a:xfrm>
          <a:prstGeom prst="rect">
            <a:avLst/>
          </a:prstGeom>
        </p:spPr>
      </p:pic>
      <p:pic>
        <p:nvPicPr>
          <p:cNvPr id="12" name="Picture 11"/>
          <p:cNvPicPr>
            <a:picLocks noChangeAspect="1"/>
          </p:cNvPicPr>
          <p:nvPr userDrawn="1"/>
        </p:nvPicPr>
        <p:blipFill>
          <a:blip r:embed="rId3"/>
          <a:stretch>
            <a:fillRect/>
          </a:stretch>
        </p:blipFill>
        <p:spPr>
          <a:xfrm>
            <a:off x="12491023" y="6065463"/>
            <a:ext cx="687806" cy="611383"/>
          </a:xfrm>
          <a:prstGeom prst="rect">
            <a:avLst/>
          </a:prstGeom>
        </p:spPr>
      </p:pic>
      <p:sp>
        <p:nvSpPr>
          <p:cNvPr id="13" name="TextBox 12"/>
          <p:cNvSpPr txBox="1"/>
          <p:nvPr userDrawn="1"/>
        </p:nvSpPr>
        <p:spPr>
          <a:xfrm>
            <a:off x="11447573" y="5392970"/>
            <a:ext cx="2314718" cy="523220"/>
          </a:xfrm>
          <a:prstGeom prst="rect">
            <a:avLst/>
          </a:prstGeom>
          <a:noFill/>
        </p:spPr>
        <p:txBody>
          <a:bodyPr wrap="square" rtlCol="0">
            <a:spAutoFit/>
          </a:bodyPr>
          <a:lstStyle/>
          <a:p>
            <a:r>
              <a:rPr lang="id" sz="1400" b="0" i="0">
                <a:solidFill>
                  <a:srgbClr val="FFFFFF"/>
                </a:solidFill>
                <a:latin typeface="Lato" pitchFamily="18" charset="0"/>
              </a:rPr>
              <a:t>Ikuti kegiatan kami di Facebook dan Twitter</a:t>
            </a:r>
          </a:p>
        </p:txBody>
      </p:sp>
      <p:pic>
        <p:nvPicPr>
          <p:cNvPr id="15" name="Picture 14">
            <a:extLst>
              <a:ext uri="{FF2B5EF4-FFF2-40B4-BE49-F238E27FC236}">
                <a16:creationId xmlns:a16="http://schemas.microsoft.com/office/drawing/2014/main" id="{A7B1A366-B68B-48E9-8EBE-CEA7BA60E7E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4754" y="5378234"/>
            <a:ext cx="2073884" cy="687228"/>
          </a:xfrm>
          <a:prstGeom prst="rect">
            <a:avLst/>
          </a:prstGeom>
        </p:spPr>
      </p:pic>
    </p:spTree>
    <p:extLst>
      <p:ext uri="{BB962C8B-B14F-4D97-AF65-F5344CB8AC3E}">
        <p14:creationId xmlns:p14="http://schemas.microsoft.com/office/powerpoint/2010/main" val="4246898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49117" y="512904"/>
            <a:ext cx="8017764" cy="558800"/>
          </a:xfrm>
          <a:prstGeom prst="rect">
            <a:avLst/>
          </a:prstGeom>
        </p:spPr>
        <p:txBody>
          <a:bodyPr wrap="square" lIns="0" tIns="0" rIns="0" bIns="0">
            <a:spAutoFit/>
          </a:bodyPr>
          <a:lstStyle>
            <a:lvl1pPr>
              <a:defRPr sz="3500" b="0" i="0">
                <a:solidFill>
                  <a:srgbClr val="0D2959"/>
                </a:solidFill>
                <a:latin typeface="Lato"/>
                <a:cs typeface="Lato"/>
              </a:defRPr>
            </a:lvl1pPr>
          </a:lstStyle>
          <a:p>
            <a:endParaRPr/>
          </a:p>
        </p:txBody>
      </p:sp>
      <p:sp>
        <p:nvSpPr>
          <p:cNvPr id="3" name="Holder 3"/>
          <p:cNvSpPr>
            <a:spLocks noGrp="1"/>
          </p:cNvSpPr>
          <p:nvPr>
            <p:ph type="body" idx="1"/>
          </p:nvPr>
        </p:nvSpPr>
        <p:spPr>
          <a:xfrm>
            <a:off x="3165203" y="1932703"/>
            <a:ext cx="6231890" cy="35991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663440" y="6377940"/>
            <a:ext cx="43891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85800" y="6377940"/>
            <a:ext cx="31546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a:xfrm>
            <a:off x="9875520" y="6377940"/>
            <a:ext cx="31546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8.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3716000" cy="6858000"/>
            <a:chOff x="0" y="0"/>
            <a:chExt cx="13716000" cy="6858000"/>
          </a:xfrm>
        </p:grpSpPr>
        <p:pic>
          <p:nvPicPr>
            <p:cNvPr id="3" name="object 3"/>
            <p:cNvPicPr/>
            <p:nvPr/>
          </p:nvPicPr>
          <p:blipFill>
            <a:blip r:embed="rId2" cstate="print"/>
            <a:stretch>
              <a:fillRect/>
            </a:stretch>
          </p:blipFill>
          <p:spPr>
            <a:xfrm>
              <a:off x="3107563" y="0"/>
              <a:ext cx="10608437" cy="6858000"/>
            </a:xfrm>
            <a:prstGeom prst="rect">
              <a:avLst/>
            </a:prstGeom>
          </p:spPr>
        </p:pic>
        <p:pic>
          <p:nvPicPr>
            <p:cNvPr id="4" name="object 4"/>
            <p:cNvPicPr/>
            <p:nvPr/>
          </p:nvPicPr>
          <p:blipFill>
            <a:blip r:embed="rId3" cstate="print"/>
            <a:stretch>
              <a:fillRect/>
            </a:stretch>
          </p:blipFill>
          <p:spPr>
            <a:xfrm>
              <a:off x="0" y="0"/>
              <a:ext cx="6705600" cy="6858000"/>
            </a:xfrm>
            <a:prstGeom prst="rect">
              <a:avLst/>
            </a:prstGeom>
          </p:spPr>
        </p:pic>
        <p:sp>
          <p:nvSpPr>
            <p:cNvPr id="5" name="object 5"/>
            <p:cNvSpPr/>
            <p:nvPr/>
          </p:nvSpPr>
          <p:spPr>
            <a:xfrm>
              <a:off x="6667499" y="0"/>
              <a:ext cx="38100" cy="6858000"/>
            </a:xfrm>
            <a:custGeom>
              <a:avLst/>
              <a:gdLst/>
              <a:ahLst/>
              <a:cxnLst/>
              <a:rect l="l" t="t" r="r" b="b"/>
              <a:pathLst>
                <a:path w="38100" h="6858000">
                  <a:moveTo>
                    <a:pt x="0" y="6858000"/>
                  </a:moveTo>
                  <a:lnTo>
                    <a:pt x="38100" y="6858000"/>
                  </a:lnTo>
                  <a:lnTo>
                    <a:pt x="38100" y="0"/>
                  </a:lnTo>
                  <a:lnTo>
                    <a:pt x="0" y="0"/>
                  </a:lnTo>
                  <a:lnTo>
                    <a:pt x="0" y="6858000"/>
                  </a:lnTo>
                  <a:close/>
                </a:path>
              </a:pathLst>
            </a:custGeom>
            <a:solidFill>
              <a:srgbClr val="FFFFFF"/>
            </a:solidFill>
          </p:spPr>
          <p:txBody>
            <a:bodyPr wrap="square" lIns="0" tIns="0" rIns="0" bIns="0" rtlCol="0"/>
            <a:lstStyle/>
            <a:p>
              <a:endParaRPr>
                <a:latin typeface="Lato" panose="020F0502020204030203" pitchFamily="34" charset="0"/>
                <a:ea typeface="Lato" panose="020F0502020204030203" pitchFamily="34" charset="0"/>
                <a:cs typeface="Lato" panose="020F0502020204030203" pitchFamily="34" charset="0"/>
              </a:endParaRPr>
            </a:p>
          </p:txBody>
        </p:sp>
        <p:sp>
          <p:nvSpPr>
            <p:cNvPr id="6" name="object 6"/>
            <p:cNvSpPr/>
            <p:nvPr/>
          </p:nvSpPr>
          <p:spPr>
            <a:xfrm>
              <a:off x="0" y="0"/>
              <a:ext cx="7687309" cy="6432550"/>
            </a:xfrm>
            <a:custGeom>
              <a:avLst/>
              <a:gdLst/>
              <a:ahLst/>
              <a:cxnLst/>
              <a:rect l="l" t="t" r="r" b="b"/>
              <a:pathLst>
                <a:path w="7687309" h="6432550">
                  <a:moveTo>
                    <a:pt x="7686879" y="0"/>
                  </a:moveTo>
                  <a:lnTo>
                    <a:pt x="0" y="0"/>
                  </a:lnTo>
                  <a:lnTo>
                    <a:pt x="0" y="6431963"/>
                  </a:lnTo>
                  <a:lnTo>
                    <a:pt x="7553605" y="6431963"/>
                  </a:lnTo>
                  <a:lnTo>
                    <a:pt x="7605488" y="6427171"/>
                  </a:lnTo>
                  <a:lnTo>
                    <a:pt x="7647850" y="6414102"/>
                  </a:lnTo>
                  <a:lnTo>
                    <a:pt x="7676408" y="6394721"/>
                  </a:lnTo>
                  <a:lnTo>
                    <a:pt x="7686879" y="6370990"/>
                  </a:lnTo>
                  <a:lnTo>
                    <a:pt x="7686879" y="0"/>
                  </a:lnTo>
                  <a:close/>
                </a:path>
              </a:pathLst>
            </a:custGeom>
            <a:solidFill>
              <a:srgbClr val="14B096"/>
            </a:solidFill>
          </p:spPr>
          <p:txBody>
            <a:bodyPr wrap="square" lIns="0" tIns="0" rIns="0" bIns="0" rtlCol="0"/>
            <a:lstStyle/>
            <a:p>
              <a:endParaRPr>
                <a:latin typeface="Lato" panose="020F0502020204030203" pitchFamily="34" charset="0"/>
                <a:ea typeface="Lato" panose="020F0502020204030203" pitchFamily="34" charset="0"/>
                <a:cs typeface="Lato" panose="020F0502020204030203" pitchFamily="34" charset="0"/>
              </a:endParaRPr>
            </a:p>
          </p:txBody>
        </p:sp>
        <p:pic>
          <p:nvPicPr>
            <p:cNvPr id="7" name="object 7"/>
            <p:cNvPicPr/>
            <p:nvPr/>
          </p:nvPicPr>
          <p:blipFill>
            <a:blip r:embed="rId4" cstate="print"/>
            <a:stretch>
              <a:fillRect/>
            </a:stretch>
          </p:blipFill>
          <p:spPr>
            <a:xfrm>
              <a:off x="6181634" y="2857500"/>
              <a:ext cx="3762462" cy="3903263"/>
            </a:xfrm>
            <a:prstGeom prst="rect">
              <a:avLst/>
            </a:prstGeom>
          </p:spPr>
        </p:pic>
      </p:grpSp>
      <p:sp>
        <p:nvSpPr>
          <p:cNvPr id="8" name="object 8"/>
          <p:cNvSpPr txBox="1">
            <a:spLocks noGrp="1"/>
          </p:cNvSpPr>
          <p:nvPr>
            <p:ph type="title"/>
          </p:nvPr>
        </p:nvSpPr>
        <p:spPr>
          <a:xfrm>
            <a:off x="558800" y="1304014"/>
            <a:ext cx="5186680" cy="2475037"/>
          </a:xfrm>
          <a:prstGeom prst="rect">
            <a:avLst/>
          </a:prstGeom>
        </p:spPr>
        <p:txBody>
          <a:bodyPr vert="horz" wrap="square" lIns="0" tIns="12700" rIns="0" bIns="0" rtlCol="0">
            <a:spAutoFit/>
          </a:bodyPr>
          <a:lstStyle/>
          <a:p>
            <a:pPr marL="12700" marR="5080">
              <a:lnSpc>
                <a:spcPct val="100000"/>
              </a:lnSpc>
              <a:spcBef>
                <a:spcPts val="100"/>
              </a:spcBef>
            </a:pPr>
            <a: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t>Assessment of jobs creation potential of NDC Renewable Energy targets with focus in Africa</a:t>
            </a:r>
            <a:br>
              <a:rPr lang="en-US" sz="3200" dirty="0">
                <a:solidFill>
                  <a:schemeClr val="bg1"/>
                </a:solidFill>
                <a:effectLst/>
                <a:latin typeface="Lato" panose="020F0502020204030203" pitchFamily="34" charset="0"/>
                <a:ea typeface="Lato" panose="020F0502020204030203" pitchFamily="34" charset="0"/>
                <a:cs typeface="Lato" panose="020F0502020204030203" pitchFamily="34" charset="0"/>
              </a:rPr>
            </a:br>
            <a:endParaRPr sz="3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object 10"/>
          <p:cNvSpPr txBox="1"/>
          <p:nvPr/>
        </p:nvSpPr>
        <p:spPr>
          <a:xfrm>
            <a:off x="-114294" y="4403123"/>
            <a:ext cx="6743699" cy="1213153"/>
          </a:xfrm>
          <a:prstGeom prst="rect">
            <a:avLst/>
          </a:prstGeom>
        </p:spPr>
        <p:txBody>
          <a:bodyPr vert="horz" wrap="square" lIns="0" tIns="12700" rIns="0" bIns="0" rtlCol="0">
            <a:spAutoFit/>
          </a:bodyPr>
          <a:lstStyle/>
          <a:p>
            <a:pPr marL="0" marR="0" indent="226695" hangingPunct="0">
              <a:spcBef>
                <a:spcPts val="0"/>
              </a:spcBef>
              <a:spcAft>
                <a:spcPts val="0"/>
              </a:spcAft>
            </a:pPr>
            <a:r>
              <a:rPr lang="en-US" sz="2400" b="1" dirty="0">
                <a:effectLst/>
                <a:latin typeface="Calibri" panose="020F0502020204030204" pitchFamily="34" charset="0"/>
                <a:ea typeface="SimSun" panose="02010600030101010101" pitchFamily="2" charset="-122"/>
                <a:cs typeface="Times New Roman" panose="02020603050405020304" pitchFamily="18" charset="0"/>
              </a:rPr>
              <a:t>13</a:t>
            </a:r>
            <a:r>
              <a:rPr lang="en-US" sz="2400" b="1" baseline="30000" dirty="0">
                <a:effectLst/>
                <a:latin typeface="Calibri" panose="020F0502020204030204" pitchFamily="34" charset="0"/>
                <a:ea typeface="SimSun" panose="02010600030101010101" pitchFamily="2" charset="-122"/>
                <a:cs typeface="Times New Roman" panose="02020603050405020304" pitchFamily="18" charset="0"/>
              </a:rPr>
              <a:t>th</a:t>
            </a:r>
            <a:r>
              <a:rPr lang="en-US" sz="2400" b="1" dirty="0">
                <a:effectLst/>
                <a:latin typeface="Calibri" panose="020F0502020204030204" pitchFamily="34" charset="0"/>
                <a:ea typeface="SimSun" panose="02010600030101010101" pitchFamily="2" charset="-122"/>
                <a:cs typeface="Times New Roman" panose="02020603050405020304" pitchFamily="18" charset="0"/>
              </a:rPr>
              <a:t> International Conference on Applied Energy</a:t>
            </a:r>
          </a:p>
          <a:p>
            <a:pPr marL="0" marR="0" indent="226695" hangingPunct="0">
              <a:spcBef>
                <a:spcPts val="0"/>
              </a:spcBef>
              <a:spcAft>
                <a:spcPts val="0"/>
              </a:spcAft>
            </a:pPr>
            <a:endParaRPr lang="en-US" sz="1800" b="1" dirty="0">
              <a:effectLst/>
              <a:latin typeface="Calibri" panose="020F0502020204030204" pitchFamily="34" charset="0"/>
              <a:ea typeface="SimSun" panose="02010600030101010101" pitchFamily="2" charset="-122"/>
              <a:cs typeface="Times New Roman" panose="02020603050405020304" pitchFamily="18" charset="0"/>
            </a:endParaRPr>
          </a:p>
          <a:p>
            <a:pPr marL="0" marR="0" indent="226695" hangingPunct="0">
              <a:spcBef>
                <a:spcPts val="0"/>
              </a:spcBef>
              <a:spcAft>
                <a:spcPts val="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Stelios Grafakos</a:t>
            </a:r>
            <a:r>
              <a:rPr lang="en-US" sz="1800" dirty="0">
                <a:effectLst/>
                <a:latin typeface="Calibri" panose="020F0502020204030204" pitchFamily="34" charset="0"/>
                <a:ea typeface="SimSun" panose="02010600030101010101" pitchFamily="2" charset="-122"/>
                <a:cs typeface="Times New Roman" panose="02020603050405020304" pitchFamily="18" charset="0"/>
              </a:rPr>
              <a:t>, Hanna Kim, Diana Quezada Avila, Frank Rijsberman</a:t>
            </a:r>
          </a:p>
          <a:p>
            <a:pPr marL="0" marR="0" indent="226695" hangingPunct="0">
              <a:spcBef>
                <a:spcPts val="0"/>
              </a:spcBef>
              <a:spcAft>
                <a:spcPts val="0"/>
              </a:spcAft>
            </a:pPr>
            <a:r>
              <a:rPr lang="en-US" sz="1800" dirty="0">
                <a:effectLst/>
                <a:latin typeface="Calibri" panose="020F0502020204030204" pitchFamily="34" charset="0"/>
                <a:ea typeface="SimSun" panose="02010600030101010101" pitchFamily="2" charset="-122"/>
                <a:cs typeface="Times New Roman" panose="02020603050405020304" pitchFamily="18" charset="0"/>
              </a:rPr>
              <a:t>Global Green Growth Institute </a:t>
            </a:r>
            <a:endParaRPr lang="en-US" sz="1800" dirty="0">
              <a:effectLst/>
              <a:latin typeface="Times" panose="02020603050405020304" pitchFamily="18" charset="0"/>
              <a:ea typeface="SimSun" panose="02010600030101010101" pitchFamily="2" charset="-122"/>
              <a:cs typeface="Times New Roman" panose="02020603050405020304" pitchFamily="18" charset="0"/>
            </a:endParaRPr>
          </a:p>
        </p:txBody>
      </p:sp>
      <p:grpSp>
        <p:nvGrpSpPr>
          <p:cNvPr id="11" name="object 11"/>
          <p:cNvGrpSpPr/>
          <p:nvPr/>
        </p:nvGrpSpPr>
        <p:grpSpPr>
          <a:xfrm>
            <a:off x="571506" y="317995"/>
            <a:ext cx="5372100" cy="5339715"/>
            <a:chOff x="571506" y="317995"/>
            <a:chExt cx="5372100" cy="5339715"/>
          </a:xfrm>
        </p:grpSpPr>
        <p:pic>
          <p:nvPicPr>
            <p:cNvPr id="12" name="object 12"/>
            <p:cNvPicPr/>
            <p:nvPr/>
          </p:nvPicPr>
          <p:blipFill>
            <a:blip r:embed="rId5" cstate="print"/>
            <a:stretch>
              <a:fillRect/>
            </a:stretch>
          </p:blipFill>
          <p:spPr>
            <a:xfrm>
              <a:off x="572579" y="317995"/>
              <a:ext cx="1731873" cy="645325"/>
            </a:xfrm>
            <a:prstGeom prst="rect">
              <a:avLst/>
            </a:prstGeom>
          </p:spPr>
        </p:pic>
        <p:sp>
          <p:nvSpPr>
            <p:cNvPr id="13" name="object 13"/>
            <p:cNvSpPr/>
            <p:nvPr/>
          </p:nvSpPr>
          <p:spPr>
            <a:xfrm>
              <a:off x="571506" y="5650912"/>
              <a:ext cx="5372100" cy="0"/>
            </a:xfrm>
            <a:custGeom>
              <a:avLst/>
              <a:gdLst/>
              <a:ahLst/>
              <a:cxnLst/>
              <a:rect l="l" t="t" r="r" b="b"/>
              <a:pathLst>
                <a:path w="5372100">
                  <a:moveTo>
                    <a:pt x="5372100" y="0"/>
                  </a:moveTo>
                  <a:lnTo>
                    <a:pt x="0" y="0"/>
                  </a:lnTo>
                </a:path>
              </a:pathLst>
            </a:custGeom>
            <a:ln w="12700">
              <a:solidFill>
                <a:srgbClr val="FFFFFF"/>
              </a:solidFill>
            </a:ln>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0C33-9642-4172-B984-C9A816675301}"/>
              </a:ext>
            </a:extLst>
          </p:cNvPr>
          <p:cNvSpPr>
            <a:spLocks noGrp="1"/>
          </p:cNvSpPr>
          <p:nvPr>
            <p:ph type="title"/>
          </p:nvPr>
        </p:nvSpPr>
        <p:spPr>
          <a:xfrm>
            <a:off x="2849116" y="512904"/>
            <a:ext cx="9266683" cy="1077218"/>
          </a:xfrm>
        </p:spPr>
        <p:txBody>
          <a:bodyPr/>
          <a:lstStyle/>
          <a:p>
            <a:r>
              <a:rPr lang="en-US" dirty="0"/>
              <a:t>Africa: Break down of jobs creation per RE sector</a:t>
            </a:r>
          </a:p>
        </p:txBody>
      </p:sp>
      <p:pic>
        <p:nvPicPr>
          <p:cNvPr id="5" name="Picture 4" descr="Table&#10;&#10;Description automatically generated">
            <a:extLst>
              <a:ext uri="{FF2B5EF4-FFF2-40B4-BE49-F238E27FC236}">
                <a16:creationId xmlns:a16="http://schemas.microsoft.com/office/drawing/2014/main" id="{396A4F2D-3001-4DFD-94DD-7B97757C1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5850"/>
            <a:ext cx="13716000" cy="2906299"/>
          </a:xfrm>
          <a:prstGeom prst="rect">
            <a:avLst/>
          </a:prstGeom>
        </p:spPr>
      </p:pic>
    </p:spTree>
    <p:extLst>
      <p:ext uri="{BB962C8B-B14F-4D97-AF65-F5344CB8AC3E}">
        <p14:creationId xmlns:p14="http://schemas.microsoft.com/office/powerpoint/2010/main" val="189007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descr="Map&#10;&#10;Description automatically generated">
            <a:extLst>
              <a:ext uri="{FF2B5EF4-FFF2-40B4-BE49-F238E27FC236}">
                <a16:creationId xmlns:a16="http://schemas.microsoft.com/office/drawing/2014/main" id="{2D14C94E-28BE-4366-A20B-6F65CFE28625}"/>
              </a:ext>
            </a:extLst>
          </p:cNvPr>
          <p:cNvPicPr>
            <a:picLocks noChangeAspect="1"/>
          </p:cNvPicPr>
          <p:nvPr/>
        </p:nvPicPr>
        <p:blipFill>
          <a:blip r:embed="rId2"/>
          <a:stretch>
            <a:fillRect/>
          </a:stretch>
        </p:blipFill>
        <p:spPr>
          <a:xfrm>
            <a:off x="152400" y="2037762"/>
            <a:ext cx="9102855" cy="4070715"/>
          </a:xfrm>
          <a:prstGeom prst="rect">
            <a:avLst/>
          </a:prstGeom>
        </p:spPr>
      </p:pic>
      <p:sp>
        <p:nvSpPr>
          <p:cNvPr id="2" name="object 2"/>
          <p:cNvSpPr/>
          <p:nvPr/>
        </p:nvSpPr>
        <p:spPr>
          <a:xfrm>
            <a:off x="0" y="1403777"/>
            <a:ext cx="9613265" cy="75565"/>
          </a:xfrm>
          <a:custGeom>
            <a:avLst/>
            <a:gdLst/>
            <a:ahLst/>
            <a:cxnLst/>
            <a:rect l="l" t="t" r="r" b="b"/>
            <a:pathLst>
              <a:path w="9613265" h="75565">
                <a:moveTo>
                  <a:pt x="0" y="75539"/>
                </a:moveTo>
                <a:lnTo>
                  <a:pt x="9575370" y="75539"/>
                </a:lnTo>
                <a:lnTo>
                  <a:pt x="9590069" y="72572"/>
                </a:lnTo>
                <a:lnTo>
                  <a:pt x="9602075" y="64479"/>
                </a:lnTo>
                <a:lnTo>
                  <a:pt x="9610171" y="52474"/>
                </a:lnTo>
                <a:lnTo>
                  <a:pt x="9613140" y="37769"/>
                </a:lnTo>
                <a:lnTo>
                  <a:pt x="9610171" y="23070"/>
                </a:lnTo>
                <a:lnTo>
                  <a:pt x="9602075" y="11064"/>
                </a:lnTo>
                <a:lnTo>
                  <a:pt x="9590069" y="2969"/>
                </a:lnTo>
                <a:lnTo>
                  <a:pt x="9575370" y="0"/>
                </a:lnTo>
                <a:lnTo>
                  <a:pt x="0" y="0"/>
                </a:lnTo>
              </a:path>
            </a:pathLst>
          </a:custGeom>
          <a:ln w="12699">
            <a:solidFill>
              <a:srgbClr val="0F8972"/>
            </a:solidFill>
          </a:ln>
        </p:spPr>
        <p:txBody>
          <a:bodyPr wrap="square" lIns="0" tIns="0" rIns="0" bIns="0" rtlCol="0"/>
          <a:lstStyle/>
          <a:p>
            <a:endParaRPr/>
          </a:p>
        </p:txBody>
      </p:sp>
      <p:sp>
        <p:nvSpPr>
          <p:cNvPr id="4" name="object 4"/>
          <p:cNvSpPr txBox="1"/>
          <p:nvPr/>
        </p:nvSpPr>
        <p:spPr>
          <a:xfrm>
            <a:off x="8039865" y="2054832"/>
            <a:ext cx="2914650" cy="2311400"/>
          </a:xfrm>
          <a:prstGeom prst="rect">
            <a:avLst/>
          </a:prstGeom>
        </p:spPr>
        <p:txBody>
          <a:bodyPr vert="horz" wrap="square" lIns="0" tIns="12700" rIns="0" bIns="0" rtlCol="0">
            <a:spAutoFit/>
          </a:bodyPr>
          <a:lstStyle/>
          <a:p>
            <a:pPr marL="12700" marR="5080">
              <a:lnSpc>
                <a:spcPct val="100000"/>
              </a:lnSpc>
              <a:spcBef>
                <a:spcPts val="100"/>
              </a:spcBef>
            </a:pPr>
            <a:r>
              <a:rPr sz="2500" dirty="0">
                <a:solidFill>
                  <a:srgbClr val="301C1C"/>
                </a:solidFill>
                <a:latin typeface="Lato-Light"/>
                <a:cs typeface="Lato-Light"/>
              </a:rPr>
              <a:t>Job creation </a:t>
            </a:r>
            <a:r>
              <a:rPr sz="2500" spc="-5" dirty="0">
                <a:solidFill>
                  <a:srgbClr val="301C1C"/>
                </a:solidFill>
                <a:latin typeface="Lato-Light"/>
                <a:cs typeface="Lato-Light"/>
              </a:rPr>
              <a:t>in the </a:t>
            </a:r>
            <a:r>
              <a:rPr sz="2500" dirty="0">
                <a:solidFill>
                  <a:srgbClr val="301C1C"/>
                </a:solidFill>
                <a:latin typeface="Lato-Light"/>
                <a:cs typeface="Lato-Light"/>
              </a:rPr>
              <a:t> renewable energy </a:t>
            </a:r>
            <a:r>
              <a:rPr sz="2500" spc="5" dirty="0">
                <a:solidFill>
                  <a:srgbClr val="301C1C"/>
                </a:solidFill>
                <a:latin typeface="Lato-Light"/>
                <a:cs typeface="Lato-Light"/>
              </a:rPr>
              <a:t> </a:t>
            </a:r>
            <a:r>
              <a:rPr sz="2500" dirty="0">
                <a:solidFill>
                  <a:srgbClr val="301C1C"/>
                </a:solidFill>
                <a:latin typeface="Lato-Light"/>
                <a:cs typeface="Lato-Light"/>
              </a:rPr>
              <a:t>sector </a:t>
            </a:r>
            <a:r>
              <a:rPr sz="2500" spc="-5" dirty="0">
                <a:solidFill>
                  <a:srgbClr val="301C1C"/>
                </a:solidFill>
                <a:latin typeface="Lato-Light"/>
                <a:cs typeface="Lato-Light"/>
              </a:rPr>
              <a:t>in </a:t>
            </a:r>
            <a:r>
              <a:rPr sz="2500" dirty="0">
                <a:solidFill>
                  <a:srgbClr val="301C1C"/>
                </a:solidFill>
                <a:latin typeface="Lato-Light"/>
                <a:cs typeface="Lato-Light"/>
              </a:rPr>
              <a:t>Member/ </a:t>
            </a:r>
            <a:r>
              <a:rPr sz="2500" spc="5" dirty="0">
                <a:solidFill>
                  <a:srgbClr val="301C1C"/>
                </a:solidFill>
                <a:latin typeface="Lato-Light"/>
                <a:cs typeface="Lato-Light"/>
              </a:rPr>
              <a:t> </a:t>
            </a:r>
            <a:r>
              <a:rPr sz="2500" spc="-5" dirty="0">
                <a:solidFill>
                  <a:srgbClr val="301C1C"/>
                </a:solidFill>
                <a:latin typeface="Lato-Light"/>
                <a:cs typeface="Lato-Light"/>
              </a:rPr>
              <a:t>target </a:t>
            </a:r>
            <a:r>
              <a:rPr sz="2500" dirty="0">
                <a:solidFill>
                  <a:srgbClr val="301C1C"/>
                </a:solidFill>
                <a:latin typeface="Lato-Light"/>
                <a:cs typeface="Lato-Light"/>
              </a:rPr>
              <a:t>countries </a:t>
            </a:r>
            <a:r>
              <a:rPr sz="2500" spc="-5" dirty="0">
                <a:solidFill>
                  <a:srgbClr val="301C1C"/>
                </a:solidFill>
                <a:latin typeface="Lato-Light"/>
                <a:cs typeface="Lato-Light"/>
              </a:rPr>
              <a:t>in </a:t>
            </a:r>
            <a:r>
              <a:rPr sz="2500" dirty="0">
                <a:solidFill>
                  <a:srgbClr val="301C1C"/>
                </a:solidFill>
                <a:latin typeface="Lato-Light"/>
                <a:cs typeface="Lato-Light"/>
              </a:rPr>
              <a:t> </a:t>
            </a:r>
            <a:r>
              <a:rPr sz="2500" b="1" dirty="0">
                <a:solidFill>
                  <a:srgbClr val="0D2959"/>
                </a:solidFill>
                <a:latin typeface="Lato"/>
                <a:cs typeface="Lato"/>
              </a:rPr>
              <a:t>ASIA</a:t>
            </a:r>
            <a:r>
              <a:rPr sz="2500" b="1" spc="-35" dirty="0">
                <a:solidFill>
                  <a:srgbClr val="0D2959"/>
                </a:solidFill>
                <a:latin typeface="Lato"/>
                <a:cs typeface="Lato"/>
              </a:rPr>
              <a:t> </a:t>
            </a:r>
            <a:r>
              <a:rPr sz="2500" spc="-5" dirty="0">
                <a:solidFill>
                  <a:srgbClr val="301C1C"/>
                </a:solidFill>
                <a:latin typeface="Lato-Light"/>
                <a:cs typeface="Lato-Light"/>
              </a:rPr>
              <a:t>cumulatively</a:t>
            </a:r>
            <a:r>
              <a:rPr sz="2500" spc="-30" dirty="0">
                <a:solidFill>
                  <a:srgbClr val="301C1C"/>
                </a:solidFill>
                <a:latin typeface="Lato-Light"/>
                <a:cs typeface="Lato-Light"/>
              </a:rPr>
              <a:t> </a:t>
            </a:r>
            <a:r>
              <a:rPr sz="2500" dirty="0">
                <a:solidFill>
                  <a:srgbClr val="301C1C"/>
                </a:solidFill>
                <a:latin typeface="Lato-Light"/>
                <a:cs typeface="Lato-Light"/>
              </a:rPr>
              <a:t>up </a:t>
            </a:r>
            <a:r>
              <a:rPr sz="2500" spc="-470" dirty="0">
                <a:solidFill>
                  <a:srgbClr val="301C1C"/>
                </a:solidFill>
                <a:latin typeface="Lato-Light"/>
                <a:cs typeface="Lato-Light"/>
              </a:rPr>
              <a:t> </a:t>
            </a:r>
            <a:r>
              <a:rPr sz="2500" spc="-5" dirty="0">
                <a:solidFill>
                  <a:srgbClr val="301C1C"/>
                </a:solidFill>
                <a:latin typeface="Lato-Light"/>
                <a:cs typeface="Lato-Light"/>
              </a:rPr>
              <a:t>to</a:t>
            </a:r>
            <a:r>
              <a:rPr sz="2500" spc="-15" dirty="0">
                <a:solidFill>
                  <a:srgbClr val="301C1C"/>
                </a:solidFill>
                <a:latin typeface="Lato-Light"/>
                <a:cs typeface="Lato-Light"/>
              </a:rPr>
              <a:t> </a:t>
            </a:r>
            <a:r>
              <a:rPr sz="2500" spc="-5" dirty="0">
                <a:solidFill>
                  <a:srgbClr val="301C1C"/>
                </a:solidFill>
                <a:latin typeface="Lato-Light"/>
                <a:cs typeface="Lato-Light"/>
              </a:rPr>
              <a:t>the</a:t>
            </a:r>
            <a:r>
              <a:rPr sz="2500" spc="-10" dirty="0">
                <a:solidFill>
                  <a:srgbClr val="301C1C"/>
                </a:solidFill>
                <a:latin typeface="Lato-Light"/>
                <a:cs typeface="Lato-Light"/>
              </a:rPr>
              <a:t> </a:t>
            </a:r>
            <a:r>
              <a:rPr sz="2500" spc="-5" dirty="0">
                <a:solidFill>
                  <a:srgbClr val="301C1C"/>
                </a:solidFill>
                <a:latin typeface="Lato-Light"/>
                <a:cs typeface="Lato-Light"/>
              </a:rPr>
              <a:t>target</a:t>
            </a:r>
            <a:r>
              <a:rPr sz="2500" spc="-15" dirty="0">
                <a:solidFill>
                  <a:srgbClr val="301C1C"/>
                </a:solidFill>
                <a:latin typeface="Lato-Light"/>
                <a:cs typeface="Lato-Light"/>
              </a:rPr>
              <a:t> </a:t>
            </a:r>
            <a:r>
              <a:rPr sz="2500" spc="-5" dirty="0">
                <a:solidFill>
                  <a:srgbClr val="301C1C"/>
                </a:solidFill>
                <a:latin typeface="Lato-Light"/>
                <a:cs typeface="Lato-Light"/>
              </a:rPr>
              <a:t>year</a:t>
            </a:r>
            <a:endParaRPr sz="2500" dirty="0">
              <a:latin typeface="Lato-Light"/>
              <a:cs typeface="Lato-Light"/>
            </a:endParaRPr>
          </a:p>
        </p:txBody>
      </p:sp>
      <p:grpSp>
        <p:nvGrpSpPr>
          <p:cNvPr id="5" name="object 5"/>
          <p:cNvGrpSpPr/>
          <p:nvPr/>
        </p:nvGrpSpPr>
        <p:grpSpPr>
          <a:xfrm>
            <a:off x="10811051" y="0"/>
            <a:ext cx="2905125" cy="6862445"/>
            <a:chOff x="10811051" y="0"/>
            <a:chExt cx="2905125" cy="6862445"/>
          </a:xfrm>
        </p:grpSpPr>
        <p:pic>
          <p:nvPicPr>
            <p:cNvPr id="6" name="object 6"/>
            <p:cNvPicPr/>
            <p:nvPr/>
          </p:nvPicPr>
          <p:blipFill>
            <a:blip r:embed="rId3" cstate="print"/>
            <a:stretch>
              <a:fillRect/>
            </a:stretch>
          </p:blipFill>
          <p:spPr>
            <a:xfrm>
              <a:off x="11287125" y="0"/>
              <a:ext cx="2428875" cy="6285911"/>
            </a:xfrm>
            <a:prstGeom prst="rect">
              <a:avLst/>
            </a:prstGeom>
          </p:spPr>
        </p:pic>
        <p:sp>
          <p:nvSpPr>
            <p:cNvPr id="7" name="object 7"/>
            <p:cNvSpPr/>
            <p:nvPr/>
          </p:nvSpPr>
          <p:spPr>
            <a:xfrm>
              <a:off x="10815426" y="5521938"/>
              <a:ext cx="943610" cy="1336675"/>
            </a:xfrm>
            <a:custGeom>
              <a:avLst/>
              <a:gdLst/>
              <a:ahLst/>
              <a:cxnLst/>
              <a:rect l="l" t="t" r="r" b="b"/>
              <a:pathLst>
                <a:path w="943609" h="1336675">
                  <a:moveTo>
                    <a:pt x="918336" y="0"/>
                  </a:moveTo>
                  <a:lnTo>
                    <a:pt x="25057" y="0"/>
                  </a:lnTo>
                  <a:lnTo>
                    <a:pt x="15301" y="5723"/>
                  </a:lnTo>
                  <a:lnTo>
                    <a:pt x="7337" y="21331"/>
                  </a:lnTo>
                  <a:lnTo>
                    <a:pt x="1968" y="44475"/>
                  </a:lnTo>
                  <a:lnTo>
                    <a:pt x="0" y="72809"/>
                  </a:lnTo>
                  <a:lnTo>
                    <a:pt x="0" y="1336061"/>
                  </a:lnTo>
                  <a:lnTo>
                    <a:pt x="943394" y="1336061"/>
                  </a:lnTo>
                  <a:lnTo>
                    <a:pt x="943394" y="72809"/>
                  </a:lnTo>
                  <a:lnTo>
                    <a:pt x="941423" y="44475"/>
                  </a:lnTo>
                  <a:lnTo>
                    <a:pt x="936051" y="21331"/>
                  </a:lnTo>
                  <a:lnTo>
                    <a:pt x="928086" y="5723"/>
                  </a:lnTo>
                  <a:lnTo>
                    <a:pt x="918336" y="0"/>
                  </a:lnTo>
                  <a:close/>
                </a:path>
              </a:pathLst>
            </a:custGeom>
            <a:solidFill>
              <a:srgbClr val="0F8972"/>
            </a:solidFill>
          </p:spPr>
          <p:txBody>
            <a:bodyPr wrap="square" lIns="0" tIns="0" rIns="0" bIns="0" rtlCol="0"/>
            <a:lstStyle/>
            <a:p>
              <a:endParaRPr/>
            </a:p>
          </p:txBody>
        </p:sp>
        <p:sp>
          <p:nvSpPr>
            <p:cNvPr id="8" name="object 8"/>
            <p:cNvSpPr/>
            <p:nvPr/>
          </p:nvSpPr>
          <p:spPr>
            <a:xfrm>
              <a:off x="10815426" y="5521938"/>
              <a:ext cx="943610" cy="1336675"/>
            </a:xfrm>
            <a:custGeom>
              <a:avLst/>
              <a:gdLst/>
              <a:ahLst/>
              <a:cxnLst/>
              <a:rect l="l" t="t" r="r" b="b"/>
              <a:pathLst>
                <a:path w="943609" h="1336675">
                  <a:moveTo>
                    <a:pt x="25057" y="0"/>
                  </a:moveTo>
                  <a:lnTo>
                    <a:pt x="15301" y="5723"/>
                  </a:lnTo>
                  <a:lnTo>
                    <a:pt x="7337" y="21331"/>
                  </a:lnTo>
                  <a:lnTo>
                    <a:pt x="1968" y="44475"/>
                  </a:lnTo>
                  <a:lnTo>
                    <a:pt x="0" y="72809"/>
                  </a:lnTo>
                  <a:lnTo>
                    <a:pt x="0" y="1336061"/>
                  </a:lnTo>
                </a:path>
                <a:path w="943609" h="1336675">
                  <a:moveTo>
                    <a:pt x="943394" y="1336061"/>
                  </a:moveTo>
                  <a:lnTo>
                    <a:pt x="943394" y="72809"/>
                  </a:lnTo>
                  <a:lnTo>
                    <a:pt x="941423" y="44475"/>
                  </a:lnTo>
                  <a:lnTo>
                    <a:pt x="936051" y="21331"/>
                  </a:lnTo>
                  <a:lnTo>
                    <a:pt x="928086" y="5723"/>
                  </a:lnTo>
                  <a:lnTo>
                    <a:pt x="918336" y="0"/>
                  </a:lnTo>
                  <a:lnTo>
                    <a:pt x="25057" y="0"/>
                  </a:lnTo>
                </a:path>
              </a:pathLst>
            </a:custGeom>
            <a:ln w="8750">
              <a:solidFill>
                <a:srgbClr val="FFFFFF"/>
              </a:solidFill>
            </a:ln>
          </p:spPr>
          <p:txBody>
            <a:bodyPr wrap="square" lIns="0" tIns="0" rIns="0" bIns="0" rtlCol="0"/>
            <a:lstStyle/>
            <a:p>
              <a:endParaRPr/>
            </a:p>
          </p:txBody>
        </p:sp>
        <p:sp>
          <p:nvSpPr>
            <p:cNvPr id="9" name="object 9"/>
            <p:cNvSpPr/>
            <p:nvPr/>
          </p:nvSpPr>
          <p:spPr>
            <a:xfrm>
              <a:off x="11255756" y="5759767"/>
              <a:ext cx="438150" cy="492759"/>
            </a:xfrm>
            <a:custGeom>
              <a:avLst/>
              <a:gdLst/>
              <a:ahLst/>
              <a:cxnLst/>
              <a:rect l="l" t="t" r="r" b="b"/>
              <a:pathLst>
                <a:path w="438150" h="492760">
                  <a:moveTo>
                    <a:pt x="67525" y="147129"/>
                  </a:moveTo>
                  <a:lnTo>
                    <a:pt x="48158" y="124167"/>
                  </a:lnTo>
                  <a:lnTo>
                    <a:pt x="42189" y="120688"/>
                  </a:lnTo>
                  <a:lnTo>
                    <a:pt x="36169" y="117271"/>
                  </a:lnTo>
                  <a:lnTo>
                    <a:pt x="30340" y="113474"/>
                  </a:lnTo>
                  <a:lnTo>
                    <a:pt x="24130" y="110528"/>
                  </a:lnTo>
                  <a:lnTo>
                    <a:pt x="17551" y="108534"/>
                  </a:lnTo>
                  <a:lnTo>
                    <a:pt x="11544" y="108927"/>
                  </a:lnTo>
                  <a:lnTo>
                    <a:pt x="6375" y="111569"/>
                  </a:lnTo>
                  <a:lnTo>
                    <a:pt x="2286" y="116332"/>
                  </a:lnTo>
                  <a:lnTo>
                    <a:pt x="0" y="122262"/>
                  </a:lnTo>
                  <a:lnTo>
                    <a:pt x="63" y="128270"/>
                  </a:lnTo>
                  <a:lnTo>
                    <a:pt x="34963" y="154406"/>
                  </a:lnTo>
                  <a:lnTo>
                    <a:pt x="52578" y="163423"/>
                  </a:lnTo>
                  <a:lnTo>
                    <a:pt x="60147" y="161010"/>
                  </a:lnTo>
                  <a:lnTo>
                    <a:pt x="65163" y="153022"/>
                  </a:lnTo>
                  <a:lnTo>
                    <a:pt x="67525" y="147129"/>
                  </a:lnTo>
                  <a:close/>
                </a:path>
                <a:path w="438150" h="492760">
                  <a:moveTo>
                    <a:pt x="131965" y="80251"/>
                  </a:moveTo>
                  <a:lnTo>
                    <a:pt x="130327" y="73748"/>
                  </a:lnTo>
                  <a:lnTo>
                    <a:pt x="127533" y="67437"/>
                  </a:lnTo>
                  <a:lnTo>
                    <a:pt x="123825" y="61556"/>
                  </a:lnTo>
                  <a:lnTo>
                    <a:pt x="120586" y="55448"/>
                  </a:lnTo>
                  <a:lnTo>
                    <a:pt x="117271" y="49377"/>
                  </a:lnTo>
                  <a:lnTo>
                    <a:pt x="114338" y="43091"/>
                  </a:lnTo>
                  <a:lnTo>
                    <a:pt x="110604" y="37287"/>
                  </a:lnTo>
                  <a:lnTo>
                    <a:pt x="106057" y="32143"/>
                  </a:lnTo>
                  <a:lnTo>
                    <a:pt x="100749" y="29311"/>
                  </a:lnTo>
                  <a:lnTo>
                    <a:pt x="94957" y="28829"/>
                  </a:lnTo>
                  <a:lnTo>
                    <a:pt x="88963" y="30708"/>
                  </a:lnTo>
                  <a:lnTo>
                    <a:pt x="83896" y="34556"/>
                  </a:lnTo>
                  <a:lnTo>
                    <a:pt x="80797" y="39687"/>
                  </a:lnTo>
                  <a:lnTo>
                    <a:pt x="79959" y="45681"/>
                  </a:lnTo>
                  <a:lnTo>
                    <a:pt x="81724" y="52108"/>
                  </a:lnTo>
                  <a:lnTo>
                    <a:pt x="102108" y="89446"/>
                  </a:lnTo>
                  <a:lnTo>
                    <a:pt x="114592" y="99187"/>
                  </a:lnTo>
                  <a:lnTo>
                    <a:pt x="123050" y="95046"/>
                  </a:lnTo>
                  <a:lnTo>
                    <a:pt x="128168" y="91274"/>
                  </a:lnTo>
                  <a:lnTo>
                    <a:pt x="131203" y="86220"/>
                  </a:lnTo>
                  <a:lnTo>
                    <a:pt x="131965" y="80251"/>
                  </a:lnTo>
                  <a:close/>
                </a:path>
                <a:path w="438150" h="492760">
                  <a:moveTo>
                    <a:pt x="204406" y="358267"/>
                  </a:moveTo>
                  <a:lnTo>
                    <a:pt x="187528" y="266992"/>
                  </a:lnTo>
                  <a:lnTo>
                    <a:pt x="179933" y="260667"/>
                  </a:lnTo>
                  <a:lnTo>
                    <a:pt x="92252" y="260667"/>
                  </a:lnTo>
                  <a:lnTo>
                    <a:pt x="100380" y="358267"/>
                  </a:lnTo>
                  <a:lnTo>
                    <a:pt x="204406" y="358267"/>
                  </a:lnTo>
                  <a:close/>
                </a:path>
                <a:path w="438150" h="492760">
                  <a:moveTo>
                    <a:pt x="221310" y="50634"/>
                  </a:moveTo>
                  <a:lnTo>
                    <a:pt x="220764" y="43675"/>
                  </a:lnTo>
                  <a:lnTo>
                    <a:pt x="220764" y="36766"/>
                  </a:lnTo>
                  <a:lnTo>
                    <a:pt x="220687" y="29857"/>
                  </a:lnTo>
                  <a:lnTo>
                    <a:pt x="221030" y="22898"/>
                  </a:lnTo>
                  <a:lnTo>
                    <a:pt x="219595" y="6070"/>
                  </a:lnTo>
                  <a:lnTo>
                    <a:pt x="213372" y="215"/>
                  </a:lnTo>
                  <a:lnTo>
                    <a:pt x="195503" y="0"/>
                  </a:lnTo>
                  <a:lnTo>
                    <a:pt x="188341" y="6007"/>
                  </a:lnTo>
                  <a:lnTo>
                    <a:pt x="187756" y="26238"/>
                  </a:lnTo>
                  <a:lnTo>
                    <a:pt x="187756" y="36880"/>
                  </a:lnTo>
                  <a:lnTo>
                    <a:pt x="188023" y="47523"/>
                  </a:lnTo>
                  <a:lnTo>
                    <a:pt x="189103" y="67284"/>
                  </a:lnTo>
                  <a:lnTo>
                    <a:pt x="195008" y="72605"/>
                  </a:lnTo>
                  <a:lnTo>
                    <a:pt x="213512" y="73190"/>
                  </a:lnTo>
                  <a:lnTo>
                    <a:pt x="220103" y="67157"/>
                  </a:lnTo>
                  <a:lnTo>
                    <a:pt x="221310" y="50634"/>
                  </a:lnTo>
                  <a:close/>
                </a:path>
                <a:path w="438150" h="492760">
                  <a:moveTo>
                    <a:pt x="229298" y="492467"/>
                  </a:moveTo>
                  <a:lnTo>
                    <a:pt x="211201" y="394868"/>
                  </a:lnTo>
                  <a:lnTo>
                    <a:pt x="103454" y="394868"/>
                  </a:lnTo>
                  <a:lnTo>
                    <a:pt x="111582" y="492467"/>
                  </a:lnTo>
                  <a:lnTo>
                    <a:pt x="229298" y="492467"/>
                  </a:lnTo>
                  <a:close/>
                </a:path>
                <a:path w="438150" h="492760">
                  <a:moveTo>
                    <a:pt x="326847" y="255231"/>
                  </a:moveTo>
                  <a:lnTo>
                    <a:pt x="326161" y="208572"/>
                  </a:lnTo>
                  <a:lnTo>
                    <a:pt x="307187" y="163957"/>
                  </a:lnTo>
                  <a:lnTo>
                    <a:pt x="273723" y="130606"/>
                  </a:lnTo>
                  <a:lnTo>
                    <a:pt x="230301" y="111620"/>
                  </a:lnTo>
                  <a:lnTo>
                    <a:pt x="181470" y="110096"/>
                  </a:lnTo>
                  <a:lnTo>
                    <a:pt x="139598" y="125488"/>
                  </a:lnTo>
                  <a:lnTo>
                    <a:pt x="104965" y="153720"/>
                  </a:lnTo>
                  <a:lnTo>
                    <a:pt x="82423" y="189496"/>
                  </a:lnTo>
                  <a:lnTo>
                    <a:pt x="76860" y="227533"/>
                  </a:lnTo>
                  <a:lnTo>
                    <a:pt x="191554" y="227533"/>
                  </a:lnTo>
                  <a:lnTo>
                    <a:pt x="202361" y="227850"/>
                  </a:lnTo>
                  <a:lnTo>
                    <a:pt x="210832" y="229654"/>
                  </a:lnTo>
                  <a:lnTo>
                    <a:pt x="217170" y="234289"/>
                  </a:lnTo>
                  <a:lnTo>
                    <a:pt x="221615" y="243103"/>
                  </a:lnTo>
                  <a:lnTo>
                    <a:pt x="228511" y="274612"/>
                  </a:lnTo>
                  <a:lnTo>
                    <a:pt x="246926" y="352958"/>
                  </a:lnTo>
                  <a:lnTo>
                    <a:pt x="284124" y="333336"/>
                  </a:lnTo>
                  <a:lnTo>
                    <a:pt x="311797" y="298792"/>
                  </a:lnTo>
                  <a:lnTo>
                    <a:pt x="326847" y="255231"/>
                  </a:lnTo>
                  <a:close/>
                </a:path>
                <a:path w="438150" h="492760">
                  <a:moveTo>
                    <a:pt x="329145" y="47294"/>
                  </a:moveTo>
                  <a:lnTo>
                    <a:pt x="328714" y="41300"/>
                  </a:lnTo>
                  <a:lnTo>
                    <a:pt x="326047" y="36131"/>
                  </a:lnTo>
                  <a:lnTo>
                    <a:pt x="321271" y="32054"/>
                  </a:lnTo>
                  <a:lnTo>
                    <a:pt x="315328" y="29806"/>
                  </a:lnTo>
                  <a:lnTo>
                    <a:pt x="309333" y="29908"/>
                  </a:lnTo>
                  <a:lnTo>
                    <a:pt x="283375" y="64960"/>
                  </a:lnTo>
                  <a:lnTo>
                    <a:pt x="274459" y="82600"/>
                  </a:lnTo>
                  <a:lnTo>
                    <a:pt x="276885" y="90182"/>
                  </a:lnTo>
                  <a:lnTo>
                    <a:pt x="284924" y="95148"/>
                  </a:lnTo>
                  <a:lnTo>
                    <a:pt x="290830" y="97472"/>
                  </a:lnTo>
                  <a:lnTo>
                    <a:pt x="296710" y="97345"/>
                  </a:lnTo>
                  <a:lnTo>
                    <a:pt x="302171" y="94818"/>
                  </a:lnTo>
                  <a:lnTo>
                    <a:pt x="306806" y="89954"/>
                  </a:lnTo>
                  <a:lnTo>
                    <a:pt x="310680" y="84251"/>
                  </a:lnTo>
                  <a:lnTo>
                    <a:pt x="313677" y="77990"/>
                  </a:lnTo>
                  <a:lnTo>
                    <a:pt x="317131" y="71996"/>
                  </a:lnTo>
                  <a:lnTo>
                    <a:pt x="320509" y="65976"/>
                  </a:lnTo>
                  <a:lnTo>
                    <a:pt x="324281" y="60121"/>
                  </a:lnTo>
                  <a:lnTo>
                    <a:pt x="327190" y="53873"/>
                  </a:lnTo>
                  <a:lnTo>
                    <a:pt x="329145" y="47294"/>
                  </a:lnTo>
                  <a:close/>
                </a:path>
                <a:path w="438150" h="492760">
                  <a:moveTo>
                    <a:pt x="329590" y="419849"/>
                  </a:moveTo>
                  <a:lnTo>
                    <a:pt x="311518" y="385940"/>
                  </a:lnTo>
                  <a:lnTo>
                    <a:pt x="292862" y="367766"/>
                  </a:lnTo>
                  <a:lnTo>
                    <a:pt x="284581" y="372249"/>
                  </a:lnTo>
                  <a:lnTo>
                    <a:pt x="279615" y="376224"/>
                  </a:lnTo>
                  <a:lnTo>
                    <a:pt x="276783" y="381393"/>
                  </a:lnTo>
                  <a:lnTo>
                    <a:pt x="276263" y="387388"/>
                  </a:lnTo>
                  <a:lnTo>
                    <a:pt x="278180" y="393814"/>
                  </a:lnTo>
                  <a:lnTo>
                    <a:pt x="281190" y="399999"/>
                  </a:lnTo>
                  <a:lnTo>
                    <a:pt x="285153" y="405739"/>
                  </a:lnTo>
                  <a:lnTo>
                    <a:pt x="288632" y="411708"/>
                  </a:lnTo>
                  <a:lnTo>
                    <a:pt x="292176" y="417639"/>
                  </a:lnTo>
                  <a:lnTo>
                    <a:pt x="295376" y="423811"/>
                  </a:lnTo>
                  <a:lnTo>
                    <a:pt x="299326" y="429450"/>
                  </a:lnTo>
                  <a:lnTo>
                    <a:pt x="304076" y="434441"/>
                  </a:lnTo>
                  <a:lnTo>
                    <a:pt x="309486" y="437045"/>
                  </a:lnTo>
                  <a:lnTo>
                    <a:pt x="315290" y="437286"/>
                  </a:lnTo>
                  <a:lnTo>
                    <a:pt x="321208" y="435152"/>
                  </a:lnTo>
                  <a:lnTo>
                    <a:pt x="326110" y="431114"/>
                  </a:lnTo>
                  <a:lnTo>
                    <a:pt x="329006" y="425869"/>
                  </a:lnTo>
                  <a:lnTo>
                    <a:pt x="329590" y="419849"/>
                  </a:lnTo>
                  <a:close/>
                </a:path>
                <a:path w="438150" h="492760">
                  <a:moveTo>
                    <a:pt x="408266" y="338683"/>
                  </a:moveTo>
                  <a:lnTo>
                    <a:pt x="374230" y="311442"/>
                  </a:lnTo>
                  <a:lnTo>
                    <a:pt x="356920" y="301853"/>
                  </a:lnTo>
                  <a:lnTo>
                    <a:pt x="349288" y="303999"/>
                  </a:lnTo>
                  <a:lnTo>
                    <a:pt x="344017" y="311823"/>
                  </a:lnTo>
                  <a:lnTo>
                    <a:pt x="341464" y="317639"/>
                  </a:lnTo>
                  <a:lnTo>
                    <a:pt x="341363" y="323532"/>
                  </a:lnTo>
                  <a:lnTo>
                    <a:pt x="343674" y="329082"/>
                  </a:lnTo>
                  <a:lnTo>
                    <a:pt x="348361" y="333895"/>
                  </a:lnTo>
                  <a:lnTo>
                    <a:pt x="353910" y="337985"/>
                  </a:lnTo>
                  <a:lnTo>
                    <a:pt x="360070" y="341210"/>
                  </a:lnTo>
                  <a:lnTo>
                    <a:pt x="365925" y="344893"/>
                  </a:lnTo>
                  <a:lnTo>
                    <a:pt x="371830" y="348513"/>
                  </a:lnTo>
                  <a:lnTo>
                    <a:pt x="377532" y="352488"/>
                  </a:lnTo>
                  <a:lnTo>
                    <a:pt x="383641" y="355638"/>
                  </a:lnTo>
                  <a:lnTo>
                    <a:pt x="390156" y="357847"/>
                  </a:lnTo>
                  <a:lnTo>
                    <a:pt x="396163" y="357644"/>
                  </a:lnTo>
                  <a:lnTo>
                    <a:pt x="401421" y="355155"/>
                  </a:lnTo>
                  <a:lnTo>
                    <a:pt x="405676" y="350532"/>
                  </a:lnTo>
                  <a:lnTo>
                    <a:pt x="408139" y="344678"/>
                  </a:lnTo>
                  <a:lnTo>
                    <a:pt x="408266" y="338683"/>
                  </a:lnTo>
                  <a:close/>
                </a:path>
                <a:path w="438150" h="492760">
                  <a:moveTo>
                    <a:pt x="409968" y="124002"/>
                  </a:moveTo>
                  <a:lnTo>
                    <a:pt x="408114" y="118021"/>
                  </a:lnTo>
                  <a:lnTo>
                    <a:pt x="404304" y="112941"/>
                  </a:lnTo>
                  <a:lnTo>
                    <a:pt x="399199" y="109804"/>
                  </a:lnTo>
                  <a:lnTo>
                    <a:pt x="393204" y="108940"/>
                  </a:lnTo>
                  <a:lnTo>
                    <a:pt x="386778" y="110667"/>
                  </a:lnTo>
                  <a:lnTo>
                    <a:pt x="341490" y="135572"/>
                  </a:lnTo>
                  <a:lnTo>
                    <a:pt x="339509" y="143268"/>
                  </a:lnTo>
                  <a:lnTo>
                    <a:pt x="343623" y="151777"/>
                  </a:lnTo>
                  <a:lnTo>
                    <a:pt x="347357" y="156908"/>
                  </a:lnTo>
                  <a:lnTo>
                    <a:pt x="352386" y="159956"/>
                  </a:lnTo>
                  <a:lnTo>
                    <a:pt x="358343" y="160756"/>
                  </a:lnTo>
                  <a:lnTo>
                    <a:pt x="364858" y="159118"/>
                  </a:lnTo>
                  <a:lnTo>
                    <a:pt x="371182" y="156387"/>
                  </a:lnTo>
                  <a:lnTo>
                    <a:pt x="377101" y="152692"/>
                  </a:lnTo>
                  <a:lnTo>
                    <a:pt x="383222" y="149504"/>
                  </a:lnTo>
                  <a:lnTo>
                    <a:pt x="389293" y="146227"/>
                  </a:lnTo>
                  <a:lnTo>
                    <a:pt x="395617" y="143319"/>
                  </a:lnTo>
                  <a:lnTo>
                    <a:pt x="401421" y="139611"/>
                  </a:lnTo>
                  <a:lnTo>
                    <a:pt x="406603" y="135089"/>
                  </a:lnTo>
                  <a:lnTo>
                    <a:pt x="409460" y="129794"/>
                  </a:lnTo>
                  <a:lnTo>
                    <a:pt x="409968" y="124002"/>
                  </a:lnTo>
                  <a:close/>
                </a:path>
                <a:path w="438150" h="492760">
                  <a:moveTo>
                    <a:pt x="437934" y="224802"/>
                  </a:moveTo>
                  <a:lnTo>
                    <a:pt x="432003" y="217576"/>
                  </a:lnTo>
                  <a:lnTo>
                    <a:pt x="411759" y="216801"/>
                  </a:lnTo>
                  <a:lnTo>
                    <a:pt x="401116" y="216687"/>
                  </a:lnTo>
                  <a:lnTo>
                    <a:pt x="390474" y="216839"/>
                  </a:lnTo>
                  <a:lnTo>
                    <a:pt x="370725" y="217716"/>
                  </a:lnTo>
                  <a:lnTo>
                    <a:pt x="365315" y="223558"/>
                  </a:lnTo>
                  <a:lnTo>
                    <a:pt x="364553" y="242049"/>
                  </a:lnTo>
                  <a:lnTo>
                    <a:pt x="370522" y="248691"/>
                  </a:lnTo>
                  <a:lnTo>
                    <a:pt x="387032" y="250075"/>
                  </a:lnTo>
                  <a:lnTo>
                    <a:pt x="393992" y="249618"/>
                  </a:lnTo>
                  <a:lnTo>
                    <a:pt x="400900" y="249682"/>
                  </a:lnTo>
                  <a:lnTo>
                    <a:pt x="407809" y="249682"/>
                  </a:lnTo>
                  <a:lnTo>
                    <a:pt x="414769" y="250101"/>
                  </a:lnTo>
                  <a:lnTo>
                    <a:pt x="431622" y="248831"/>
                  </a:lnTo>
                  <a:lnTo>
                    <a:pt x="437527" y="242684"/>
                  </a:lnTo>
                  <a:lnTo>
                    <a:pt x="437934" y="224802"/>
                  </a:lnTo>
                  <a:close/>
                </a:path>
              </a:pathLst>
            </a:custGeom>
            <a:solidFill>
              <a:srgbClr val="FFFFFF"/>
            </a:solidFill>
          </p:spPr>
          <p:txBody>
            <a:bodyPr wrap="square" lIns="0" tIns="0" rIns="0" bIns="0" rtlCol="0"/>
            <a:lstStyle/>
            <a:p>
              <a:endParaRPr/>
            </a:p>
          </p:txBody>
        </p:sp>
        <p:pic>
          <p:nvPicPr>
            <p:cNvPr id="10" name="object 10"/>
            <p:cNvPicPr/>
            <p:nvPr/>
          </p:nvPicPr>
          <p:blipFill>
            <a:blip r:embed="rId4" cstate="print"/>
            <a:stretch>
              <a:fillRect/>
            </a:stretch>
          </p:blipFill>
          <p:spPr>
            <a:xfrm>
              <a:off x="11370372" y="6288832"/>
              <a:ext cx="136550" cy="97599"/>
            </a:xfrm>
            <a:prstGeom prst="rect">
              <a:avLst/>
            </a:prstGeom>
          </p:spPr>
        </p:pic>
        <p:sp>
          <p:nvSpPr>
            <p:cNvPr id="11" name="object 11"/>
            <p:cNvSpPr/>
            <p:nvPr/>
          </p:nvSpPr>
          <p:spPr>
            <a:xfrm>
              <a:off x="11045190" y="6020434"/>
              <a:ext cx="295910" cy="366395"/>
            </a:xfrm>
            <a:custGeom>
              <a:avLst/>
              <a:gdLst/>
              <a:ahLst/>
              <a:cxnLst/>
              <a:rect l="l" t="t" r="r" b="b"/>
              <a:pathLst>
                <a:path w="295909" h="366395">
                  <a:moveTo>
                    <a:pt x="129565" y="268414"/>
                  </a:moveTo>
                  <a:lnTo>
                    <a:pt x="8128" y="268414"/>
                  </a:lnTo>
                  <a:lnTo>
                    <a:pt x="0" y="366014"/>
                  </a:lnTo>
                  <a:lnTo>
                    <a:pt x="129565" y="366014"/>
                  </a:lnTo>
                  <a:lnTo>
                    <a:pt x="129565" y="268414"/>
                  </a:lnTo>
                  <a:close/>
                </a:path>
                <a:path w="295909" h="366395">
                  <a:moveTo>
                    <a:pt x="130429" y="134213"/>
                  </a:moveTo>
                  <a:lnTo>
                    <a:pt x="20193" y="134213"/>
                  </a:lnTo>
                  <a:lnTo>
                    <a:pt x="12026" y="231813"/>
                  </a:lnTo>
                  <a:lnTo>
                    <a:pt x="130429" y="231813"/>
                  </a:lnTo>
                  <a:lnTo>
                    <a:pt x="130429" y="134213"/>
                  </a:lnTo>
                  <a:close/>
                </a:path>
                <a:path w="295909" h="366395">
                  <a:moveTo>
                    <a:pt x="130429" y="12"/>
                  </a:moveTo>
                  <a:lnTo>
                    <a:pt x="31381" y="12"/>
                  </a:lnTo>
                  <a:lnTo>
                    <a:pt x="23228" y="97612"/>
                  </a:lnTo>
                  <a:lnTo>
                    <a:pt x="130429" y="97612"/>
                  </a:lnTo>
                  <a:lnTo>
                    <a:pt x="130429" y="12"/>
                  </a:lnTo>
                  <a:close/>
                </a:path>
                <a:path w="295909" h="366395">
                  <a:moveTo>
                    <a:pt x="274243" y="97599"/>
                  </a:moveTo>
                  <a:lnTo>
                    <a:pt x="266090" y="0"/>
                  </a:lnTo>
                  <a:lnTo>
                    <a:pt x="167043" y="0"/>
                  </a:lnTo>
                  <a:lnTo>
                    <a:pt x="167043" y="97599"/>
                  </a:lnTo>
                  <a:lnTo>
                    <a:pt x="274243" y="97599"/>
                  </a:lnTo>
                  <a:close/>
                </a:path>
                <a:path w="295909" h="366395">
                  <a:moveTo>
                    <a:pt x="284556" y="231800"/>
                  </a:moveTo>
                  <a:lnTo>
                    <a:pt x="276402" y="134200"/>
                  </a:lnTo>
                  <a:lnTo>
                    <a:pt x="166179" y="134200"/>
                  </a:lnTo>
                  <a:lnTo>
                    <a:pt x="166179" y="231800"/>
                  </a:lnTo>
                  <a:lnTo>
                    <a:pt x="284556" y="231800"/>
                  </a:lnTo>
                  <a:close/>
                </a:path>
                <a:path w="295909" h="366395">
                  <a:moveTo>
                    <a:pt x="295757" y="366001"/>
                  </a:moveTo>
                  <a:lnTo>
                    <a:pt x="287604" y="268401"/>
                  </a:lnTo>
                  <a:lnTo>
                    <a:pt x="166192" y="268401"/>
                  </a:lnTo>
                  <a:lnTo>
                    <a:pt x="166192" y="366001"/>
                  </a:lnTo>
                  <a:lnTo>
                    <a:pt x="295757" y="366001"/>
                  </a:lnTo>
                  <a:close/>
                </a:path>
              </a:pathLst>
            </a:custGeom>
            <a:solidFill>
              <a:srgbClr val="FFFFFF"/>
            </a:solidFill>
          </p:spPr>
          <p:txBody>
            <a:bodyPr wrap="square" lIns="0" tIns="0" rIns="0" bIns="0" rtlCol="0"/>
            <a:lstStyle/>
            <a:p>
              <a:endParaRPr/>
            </a:p>
          </p:txBody>
        </p:sp>
        <p:pic>
          <p:nvPicPr>
            <p:cNvPr id="12" name="object 12"/>
            <p:cNvPicPr/>
            <p:nvPr/>
          </p:nvPicPr>
          <p:blipFill>
            <a:blip r:embed="rId5" cstate="print"/>
            <a:stretch>
              <a:fillRect/>
            </a:stretch>
          </p:blipFill>
          <p:spPr>
            <a:xfrm>
              <a:off x="10880063" y="6288839"/>
              <a:ext cx="136563" cy="97599"/>
            </a:xfrm>
            <a:prstGeom prst="rect">
              <a:avLst/>
            </a:prstGeom>
          </p:spPr>
        </p:pic>
        <p:sp>
          <p:nvSpPr>
            <p:cNvPr id="13" name="object 13"/>
            <p:cNvSpPr/>
            <p:nvPr/>
          </p:nvSpPr>
          <p:spPr>
            <a:xfrm>
              <a:off x="10902811" y="6020447"/>
              <a:ext cx="419734" cy="549275"/>
            </a:xfrm>
            <a:custGeom>
              <a:avLst/>
              <a:gdLst/>
              <a:ahLst/>
              <a:cxnLst/>
              <a:rect l="l" t="t" r="r" b="b"/>
              <a:pathLst>
                <a:path w="419734" h="549275">
                  <a:moveTo>
                    <a:pt x="125869" y="134200"/>
                  </a:moveTo>
                  <a:lnTo>
                    <a:pt x="18122" y="134200"/>
                  </a:lnTo>
                  <a:lnTo>
                    <a:pt x="0" y="231800"/>
                  </a:lnTo>
                  <a:lnTo>
                    <a:pt x="117716" y="231800"/>
                  </a:lnTo>
                  <a:lnTo>
                    <a:pt x="125869" y="134200"/>
                  </a:lnTo>
                  <a:close/>
                </a:path>
                <a:path w="419734" h="549275">
                  <a:moveTo>
                    <a:pt x="137058" y="0"/>
                  </a:moveTo>
                  <a:lnTo>
                    <a:pt x="49364" y="0"/>
                  </a:lnTo>
                  <a:lnTo>
                    <a:pt x="41770" y="6324"/>
                  </a:lnTo>
                  <a:lnTo>
                    <a:pt x="24892" y="97599"/>
                  </a:lnTo>
                  <a:lnTo>
                    <a:pt x="128892" y="97599"/>
                  </a:lnTo>
                  <a:lnTo>
                    <a:pt x="137058" y="0"/>
                  </a:lnTo>
                  <a:close/>
                </a:path>
                <a:path w="419734" h="549275">
                  <a:moveTo>
                    <a:pt x="419214" y="530669"/>
                  </a:moveTo>
                  <a:lnTo>
                    <a:pt x="417779" y="523557"/>
                  </a:lnTo>
                  <a:lnTo>
                    <a:pt x="413854" y="517740"/>
                  </a:lnTo>
                  <a:lnTo>
                    <a:pt x="408051" y="513816"/>
                  </a:lnTo>
                  <a:lnTo>
                    <a:pt x="400926" y="512381"/>
                  </a:lnTo>
                  <a:lnTo>
                    <a:pt x="346024" y="512381"/>
                  </a:lnTo>
                  <a:lnTo>
                    <a:pt x="346024" y="402602"/>
                  </a:lnTo>
                  <a:lnTo>
                    <a:pt x="236220" y="402602"/>
                  </a:lnTo>
                  <a:lnTo>
                    <a:pt x="236220" y="512381"/>
                  </a:lnTo>
                  <a:lnTo>
                    <a:pt x="181317" y="512381"/>
                  </a:lnTo>
                  <a:lnTo>
                    <a:pt x="174193" y="513816"/>
                  </a:lnTo>
                  <a:lnTo>
                    <a:pt x="168376" y="517740"/>
                  </a:lnTo>
                  <a:lnTo>
                    <a:pt x="164465" y="523557"/>
                  </a:lnTo>
                  <a:lnTo>
                    <a:pt x="163029" y="530669"/>
                  </a:lnTo>
                  <a:lnTo>
                    <a:pt x="164465" y="537806"/>
                  </a:lnTo>
                  <a:lnTo>
                    <a:pt x="168376" y="543636"/>
                  </a:lnTo>
                  <a:lnTo>
                    <a:pt x="174193" y="547573"/>
                  </a:lnTo>
                  <a:lnTo>
                    <a:pt x="181317" y="549008"/>
                  </a:lnTo>
                  <a:lnTo>
                    <a:pt x="400926" y="549008"/>
                  </a:lnTo>
                  <a:lnTo>
                    <a:pt x="408051" y="547573"/>
                  </a:lnTo>
                  <a:lnTo>
                    <a:pt x="413854" y="543636"/>
                  </a:lnTo>
                  <a:lnTo>
                    <a:pt x="417779" y="537806"/>
                  </a:lnTo>
                  <a:lnTo>
                    <a:pt x="419214" y="530669"/>
                  </a:lnTo>
                  <a:close/>
                </a:path>
              </a:pathLst>
            </a:custGeom>
            <a:solidFill>
              <a:srgbClr val="FFFFFF"/>
            </a:solidFill>
          </p:spPr>
          <p:txBody>
            <a:bodyPr wrap="square" lIns="0" tIns="0" rIns="0" bIns="0" rtlCol="0"/>
            <a:lstStyle/>
            <a:p>
              <a:endParaRPr/>
            </a:p>
          </p:txBody>
        </p:sp>
      </p:grpSp>
      <p:pic>
        <p:nvPicPr>
          <p:cNvPr id="14" name="object 14"/>
          <p:cNvPicPr/>
          <p:nvPr/>
        </p:nvPicPr>
        <p:blipFill>
          <a:blip r:embed="rId6" cstate="print"/>
          <a:stretch>
            <a:fillRect/>
          </a:stretch>
        </p:blipFill>
        <p:spPr>
          <a:xfrm>
            <a:off x="393310" y="645668"/>
            <a:ext cx="1200463" cy="447319"/>
          </a:xfrm>
          <a:prstGeom prst="rect">
            <a:avLst/>
          </a:prstGeom>
        </p:spPr>
      </p:pic>
      <p:sp>
        <p:nvSpPr>
          <p:cNvPr id="15" name="object 15"/>
          <p:cNvSpPr txBox="1">
            <a:spLocks noGrp="1"/>
          </p:cNvSpPr>
          <p:nvPr>
            <p:ph type="title"/>
          </p:nvPr>
        </p:nvSpPr>
        <p:spPr>
          <a:xfrm>
            <a:off x="341630" y="-299107"/>
            <a:ext cx="10780395" cy="1511300"/>
          </a:xfrm>
          <a:prstGeom prst="rect">
            <a:avLst/>
          </a:prstGeom>
        </p:spPr>
        <p:txBody>
          <a:bodyPr vert="horz" wrap="square" lIns="0" tIns="12700" rIns="0" bIns="0" rtlCol="0">
            <a:spAutoFit/>
          </a:bodyPr>
          <a:lstStyle/>
          <a:p>
            <a:pPr marL="38100">
              <a:lnSpc>
                <a:spcPts val="8550"/>
              </a:lnSpc>
              <a:spcBef>
                <a:spcPts val="100"/>
              </a:spcBef>
              <a:tabLst>
                <a:tab pos="885825" algn="l"/>
              </a:tabLst>
            </a:pPr>
            <a:r>
              <a:rPr sz="11250" b="1" baseline="-26666" dirty="0">
                <a:solidFill>
                  <a:srgbClr val="0F8972"/>
                </a:solidFill>
                <a:latin typeface="Lato"/>
                <a:cs typeface="Lato"/>
              </a:rPr>
              <a:t>	</a:t>
            </a:r>
            <a:r>
              <a:rPr sz="3000" dirty="0">
                <a:solidFill>
                  <a:srgbClr val="0F8972"/>
                </a:solidFill>
              </a:rPr>
              <a:t>Assessing</a:t>
            </a:r>
            <a:r>
              <a:rPr sz="3000" spc="-15" dirty="0">
                <a:solidFill>
                  <a:srgbClr val="0F8972"/>
                </a:solidFill>
              </a:rPr>
              <a:t> </a:t>
            </a:r>
            <a:r>
              <a:rPr sz="3000" dirty="0">
                <a:solidFill>
                  <a:srgbClr val="0F8972"/>
                </a:solidFill>
              </a:rPr>
              <a:t>Direct</a:t>
            </a:r>
            <a:r>
              <a:rPr sz="3000" spc="-15" dirty="0">
                <a:solidFill>
                  <a:srgbClr val="0F8972"/>
                </a:solidFill>
              </a:rPr>
              <a:t> </a:t>
            </a:r>
            <a:r>
              <a:rPr sz="3000" dirty="0">
                <a:solidFill>
                  <a:srgbClr val="0F8972"/>
                </a:solidFill>
              </a:rPr>
              <a:t>Renewable</a:t>
            </a:r>
            <a:r>
              <a:rPr sz="3000" spc="-15" dirty="0">
                <a:solidFill>
                  <a:srgbClr val="0F8972"/>
                </a:solidFill>
              </a:rPr>
              <a:t> </a:t>
            </a:r>
            <a:r>
              <a:rPr sz="3000" dirty="0">
                <a:solidFill>
                  <a:srgbClr val="0F8972"/>
                </a:solidFill>
              </a:rPr>
              <a:t>Energy</a:t>
            </a:r>
            <a:endParaRPr sz="3000" dirty="0">
              <a:latin typeface="Lato"/>
              <a:cs typeface="Lato"/>
            </a:endParaRPr>
          </a:p>
          <a:p>
            <a:pPr marL="885825">
              <a:lnSpc>
                <a:spcPts val="3150"/>
              </a:lnSpc>
            </a:pPr>
            <a:r>
              <a:rPr sz="3000" spc="-5" dirty="0">
                <a:solidFill>
                  <a:srgbClr val="0F8972"/>
                </a:solidFill>
              </a:rPr>
              <a:t>Employment</a:t>
            </a:r>
            <a:r>
              <a:rPr sz="3000" spc="-15" dirty="0">
                <a:solidFill>
                  <a:srgbClr val="0F8972"/>
                </a:solidFill>
              </a:rPr>
              <a:t> </a:t>
            </a:r>
            <a:r>
              <a:rPr sz="3000" dirty="0">
                <a:solidFill>
                  <a:srgbClr val="0F8972"/>
                </a:solidFill>
              </a:rPr>
              <a:t>in</a:t>
            </a:r>
            <a:r>
              <a:rPr sz="3000" spc="-15" dirty="0">
                <a:solidFill>
                  <a:srgbClr val="0F8972"/>
                </a:solidFill>
              </a:rPr>
              <a:t> </a:t>
            </a:r>
            <a:r>
              <a:rPr sz="3000" spc="-10" dirty="0">
                <a:solidFill>
                  <a:srgbClr val="0F8972"/>
                </a:solidFill>
              </a:rPr>
              <a:t>Developing </a:t>
            </a:r>
            <a:r>
              <a:rPr sz="3000" dirty="0">
                <a:solidFill>
                  <a:srgbClr val="0F8972"/>
                </a:solidFill>
              </a:rPr>
              <a:t>&amp;</a:t>
            </a:r>
            <a:r>
              <a:rPr sz="3000" spc="-15" dirty="0">
                <a:solidFill>
                  <a:srgbClr val="0F8972"/>
                </a:solidFill>
              </a:rPr>
              <a:t> </a:t>
            </a:r>
            <a:r>
              <a:rPr sz="3000" dirty="0">
                <a:solidFill>
                  <a:srgbClr val="0F8972"/>
                </a:solidFill>
              </a:rPr>
              <a:t>Emerging</a:t>
            </a:r>
            <a:r>
              <a:rPr sz="3000" spc="-10" dirty="0">
                <a:solidFill>
                  <a:srgbClr val="0F8972"/>
                </a:solidFill>
              </a:rPr>
              <a:t> </a:t>
            </a:r>
            <a:r>
              <a:rPr sz="3000" dirty="0">
                <a:solidFill>
                  <a:srgbClr val="0F8972"/>
                </a:solidFill>
              </a:rPr>
              <a:t>Economies</a:t>
            </a:r>
            <a:endParaRPr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Map&#10;&#10;Description automatically generated">
            <a:extLst>
              <a:ext uri="{FF2B5EF4-FFF2-40B4-BE49-F238E27FC236}">
                <a16:creationId xmlns:a16="http://schemas.microsoft.com/office/drawing/2014/main" id="{DCF11622-C518-4808-9463-911CF2B4A31E}"/>
              </a:ext>
            </a:extLst>
          </p:cNvPr>
          <p:cNvPicPr>
            <a:picLocks noChangeAspect="1"/>
          </p:cNvPicPr>
          <p:nvPr/>
        </p:nvPicPr>
        <p:blipFill>
          <a:blip r:embed="rId2"/>
          <a:stretch>
            <a:fillRect/>
          </a:stretch>
        </p:blipFill>
        <p:spPr>
          <a:xfrm>
            <a:off x="390267" y="1905001"/>
            <a:ext cx="10276695" cy="4383832"/>
          </a:xfrm>
          <a:prstGeom prst="rect">
            <a:avLst/>
          </a:prstGeom>
        </p:spPr>
      </p:pic>
      <p:pic>
        <p:nvPicPr>
          <p:cNvPr id="2" name="object 2"/>
          <p:cNvPicPr/>
          <p:nvPr/>
        </p:nvPicPr>
        <p:blipFill>
          <a:blip r:embed="rId3" cstate="print"/>
          <a:stretch>
            <a:fillRect/>
          </a:stretch>
        </p:blipFill>
        <p:spPr>
          <a:xfrm>
            <a:off x="11287125" y="0"/>
            <a:ext cx="2428875" cy="6400800"/>
          </a:xfrm>
          <a:prstGeom prst="rect">
            <a:avLst/>
          </a:prstGeom>
        </p:spPr>
      </p:pic>
      <p:sp>
        <p:nvSpPr>
          <p:cNvPr id="3" name="object 3"/>
          <p:cNvSpPr/>
          <p:nvPr/>
        </p:nvSpPr>
        <p:spPr>
          <a:xfrm>
            <a:off x="0" y="1403777"/>
            <a:ext cx="9613265" cy="75565"/>
          </a:xfrm>
          <a:custGeom>
            <a:avLst/>
            <a:gdLst/>
            <a:ahLst/>
            <a:cxnLst/>
            <a:rect l="l" t="t" r="r" b="b"/>
            <a:pathLst>
              <a:path w="9613265" h="75565">
                <a:moveTo>
                  <a:pt x="0" y="75539"/>
                </a:moveTo>
                <a:lnTo>
                  <a:pt x="9575370" y="75539"/>
                </a:lnTo>
                <a:lnTo>
                  <a:pt x="9590069" y="72572"/>
                </a:lnTo>
                <a:lnTo>
                  <a:pt x="9602075" y="64479"/>
                </a:lnTo>
                <a:lnTo>
                  <a:pt x="9610171" y="52474"/>
                </a:lnTo>
                <a:lnTo>
                  <a:pt x="9613140" y="37769"/>
                </a:lnTo>
                <a:lnTo>
                  <a:pt x="9610171" y="23070"/>
                </a:lnTo>
                <a:lnTo>
                  <a:pt x="9602075" y="11064"/>
                </a:lnTo>
                <a:lnTo>
                  <a:pt x="9590069" y="2969"/>
                </a:lnTo>
                <a:lnTo>
                  <a:pt x="9575370" y="0"/>
                </a:lnTo>
                <a:lnTo>
                  <a:pt x="0" y="0"/>
                </a:lnTo>
              </a:path>
            </a:pathLst>
          </a:custGeom>
          <a:ln w="12699">
            <a:solidFill>
              <a:srgbClr val="0F8972"/>
            </a:solidFill>
          </a:ln>
        </p:spPr>
        <p:txBody>
          <a:bodyPr wrap="square" lIns="0" tIns="0" rIns="0" bIns="0" rtlCol="0"/>
          <a:lstStyle/>
          <a:p>
            <a:endParaRPr/>
          </a:p>
        </p:txBody>
      </p:sp>
      <p:pic>
        <p:nvPicPr>
          <p:cNvPr id="5" name="object 5"/>
          <p:cNvPicPr/>
          <p:nvPr/>
        </p:nvPicPr>
        <p:blipFill>
          <a:blip r:embed="rId4" cstate="print"/>
          <a:stretch>
            <a:fillRect/>
          </a:stretch>
        </p:blipFill>
        <p:spPr>
          <a:xfrm>
            <a:off x="393310" y="645668"/>
            <a:ext cx="1200463" cy="447319"/>
          </a:xfrm>
          <a:prstGeom prst="rect">
            <a:avLst/>
          </a:prstGeom>
        </p:spPr>
      </p:pic>
      <p:grpSp>
        <p:nvGrpSpPr>
          <p:cNvPr id="6" name="object 6"/>
          <p:cNvGrpSpPr/>
          <p:nvPr/>
        </p:nvGrpSpPr>
        <p:grpSpPr>
          <a:xfrm>
            <a:off x="10811051" y="5517563"/>
            <a:ext cx="952500" cy="1344930"/>
            <a:chOff x="10811051" y="5517563"/>
            <a:chExt cx="952500" cy="1344930"/>
          </a:xfrm>
        </p:grpSpPr>
        <p:sp>
          <p:nvSpPr>
            <p:cNvPr id="7" name="object 7"/>
            <p:cNvSpPr/>
            <p:nvPr/>
          </p:nvSpPr>
          <p:spPr>
            <a:xfrm>
              <a:off x="10815426" y="5521938"/>
              <a:ext cx="943610" cy="1336675"/>
            </a:xfrm>
            <a:custGeom>
              <a:avLst/>
              <a:gdLst/>
              <a:ahLst/>
              <a:cxnLst/>
              <a:rect l="l" t="t" r="r" b="b"/>
              <a:pathLst>
                <a:path w="943609" h="1336675">
                  <a:moveTo>
                    <a:pt x="918336" y="0"/>
                  </a:moveTo>
                  <a:lnTo>
                    <a:pt x="25057" y="0"/>
                  </a:lnTo>
                  <a:lnTo>
                    <a:pt x="15301" y="5723"/>
                  </a:lnTo>
                  <a:lnTo>
                    <a:pt x="7337" y="21331"/>
                  </a:lnTo>
                  <a:lnTo>
                    <a:pt x="1968" y="44475"/>
                  </a:lnTo>
                  <a:lnTo>
                    <a:pt x="0" y="72809"/>
                  </a:lnTo>
                  <a:lnTo>
                    <a:pt x="0" y="1336061"/>
                  </a:lnTo>
                  <a:lnTo>
                    <a:pt x="943394" y="1336061"/>
                  </a:lnTo>
                  <a:lnTo>
                    <a:pt x="943394" y="72809"/>
                  </a:lnTo>
                  <a:lnTo>
                    <a:pt x="941423" y="44475"/>
                  </a:lnTo>
                  <a:lnTo>
                    <a:pt x="936051" y="21331"/>
                  </a:lnTo>
                  <a:lnTo>
                    <a:pt x="928086" y="5723"/>
                  </a:lnTo>
                  <a:lnTo>
                    <a:pt x="918336" y="0"/>
                  </a:lnTo>
                  <a:close/>
                </a:path>
              </a:pathLst>
            </a:custGeom>
            <a:solidFill>
              <a:srgbClr val="0F8972"/>
            </a:solidFill>
          </p:spPr>
          <p:txBody>
            <a:bodyPr wrap="square" lIns="0" tIns="0" rIns="0" bIns="0" rtlCol="0"/>
            <a:lstStyle/>
            <a:p>
              <a:endParaRPr/>
            </a:p>
          </p:txBody>
        </p:sp>
        <p:sp>
          <p:nvSpPr>
            <p:cNvPr id="8" name="object 8"/>
            <p:cNvSpPr/>
            <p:nvPr/>
          </p:nvSpPr>
          <p:spPr>
            <a:xfrm>
              <a:off x="10815426" y="5521938"/>
              <a:ext cx="943610" cy="1336675"/>
            </a:xfrm>
            <a:custGeom>
              <a:avLst/>
              <a:gdLst/>
              <a:ahLst/>
              <a:cxnLst/>
              <a:rect l="l" t="t" r="r" b="b"/>
              <a:pathLst>
                <a:path w="943609" h="1336675">
                  <a:moveTo>
                    <a:pt x="25057" y="0"/>
                  </a:moveTo>
                  <a:lnTo>
                    <a:pt x="15301" y="5723"/>
                  </a:lnTo>
                  <a:lnTo>
                    <a:pt x="7337" y="21331"/>
                  </a:lnTo>
                  <a:lnTo>
                    <a:pt x="1968" y="44475"/>
                  </a:lnTo>
                  <a:lnTo>
                    <a:pt x="0" y="72809"/>
                  </a:lnTo>
                  <a:lnTo>
                    <a:pt x="0" y="1336061"/>
                  </a:lnTo>
                </a:path>
                <a:path w="943609" h="1336675">
                  <a:moveTo>
                    <a:pt x="943394" y="1336061"/>
                  </a:moveTo>
                  <a:lnTo>
                    <a:pt x="943394" y="72809"/>
                  </a:lnTo>
                  <a:lnTo>
                    <a:pt x="941423" y="44475"/>
                  </a:lnTo>
                  <a:lnTo>
                    <a:pt x="936051" y="21331"/>
                  </a:lnTo>
                  <a:lnTo>
                    <a:pt x="928086" y="5723"/>
                  </a:lnTo>
                  <a:lnTo>
                    <a:pt x="918336" y="0"/>
                  </a:lnTo>
                  <a:lnTo>
                    <a:pt x="25057" y="0"/>
                  </a:lnTo>
                </a:path>
              </a:pathLst>
            </a:custGeom>
            <a:ln w="8750">
              <a:solidFill>
                <a:srgbClr val="FFFFFF"/>
              </a:solidFill>
            </a:ln>
          </p:spPr>
          <p:txBody>
            <a:bodyPr wrap="square" lIns="0" tIns="0" rIns="0" bIns="0" rtlCol="0"/>
            <a:lstStyle/>
            <a:p>
              <a:endParaRPr/>
            </a:p>
          </p:txBody>
        </p:sp>
        <p:sp>
          <p:nvSpPr>
            <p:cNvPr id="9" name="object 9"/>
            <p:cNvSpPr/>
            <p:nvPr/>
          </p:nvSpPr>
          <p:spPr>
            <a:xfrm>
              <a:off x="11255756" y="5759767"/>
              <a:ext cx="438150" cy="492759"/>
            </a:xfrm>
            <a:custGeom>
              <a:avLst/>
              <a:gdLst/>
              <a:ahLst/>
              <a:cxnLst/>
              <a:rect l="l" t="t" r="r" b="b"/>
              <a:pathLst>
                <a:path w="438150" h="492760">
                  <a:moveTo>
                    <a:pt x="67525" y="147129"/>
                  </a:moveTo>
                  <a:lnTo>
                    <a:pt x="48158" y="124167"/>
                  </a:lnTo>
                  <a:lnTo>
                    <a:pt x="42189" y="120688"/>
                  </a:lnTo>
                  <a:lnTo>
                    <a:pt x="36169" y="117271"/>
                  </a:lnTo>
                  <a:lnTo>
                    <a:pt x="30340" y="113474"/>
                  </a:lnTo>
                  <a:lnTo>
                    <a:pt x="24130" y="110528"/>
                  </a:lnTo>
                  <a:lnTo>
                    <a:pt x="17551" y="108534"/>
                  </a:lnTo>
                  <a:lnTo>
                    <a:pt x="11544" y="108927"/>
                  </a:lnTo>
                  <a:lnTo>
                    <a:pt x="6375" y="111569"/>
                  </a:lnTo>
                  <a:lnTo>
                    <a:pt x="2286" y="116332"/>
                  </a:lnTo>
                  <a:lnTo>
                    <a:pt x="0" y="122262"/>
                  </a:lnTo>
                  <a:lnTo>
                    <a:pt x="63" y="128270"/>
                  </a:lnTo>
                  <a:lnTo>
                    <a:pt x="34963" y="154406"/>
                  </a:lnTo>
                  <a:lnTo>
                    <a:pt x="52578" y="163423"/>
                  </a:lnTo>
                  <a:lnTo>
                    <a:pt x="60147" y="161010"/>
                  </a:lnTo>
                  <a:lnTo>
                    <a:pt x="65163" y="153022"/>
                  </a:lnTo>
                  <a:lnTo>
                    <a:pt x="67525" y="147129"/>
                  </a:lnTo>
                  <a:close/>
                </a:path>
                <a:path w="438150" h="492760">
                  <a:moveTo>
                    <a:pt x="131965" y="80251"/>
                  </a:moveTo>
                  <a:lnTo>
                    <a:pt x="130327" y="73748"/>
                  </a:lnTo>
                  <a:lnTo>
                    <a:pt x="127533" y="67437"/>
                  </a:lnTo>
                  <a:lnTo>
                    <a:pt x="123825" y="61556"/>
                  </a:lnTo>
                  <a:lnTo>
                    <a:pt x="120586" y="55448"/>
                  </a:lnTo>
                  <a:lnTo>
                    <a:pt x="117271" y="49377"/>
                  </a:lnTo>
                  <a:lnTo>
                    <a:pt x="114338" y="43091"/>
                  </a:lnTo>
                  <a:lnTo>
                    <a:pt x="110604" y="37287"/>
                  </a:lnTo>
                  <a:lnTo>
                    <a:pt x="106057" y="32143"/>
                  </a:lnTo>
                  <a:lnTo>
                    <a:pt x="100749" y="29311"/>
                  </a:lnTo>
                  <a:lnTo>
                    <a:pt x="94957" y="28829"/>
                  </a:lnTo>
                  <a:lnTo>
                    <a:pt x="88963" y="30708"/>
                  </a:lnTo>
                  <a:lnTo>
                    <a:pt x="83896" y="34556"/>
                  </a:lnTo>
                  <a:lnTo>
                    <a:pt x="80797" y="39687"/>
                  </a:lnTo>
                  <a:lnTo>
                    <a:pt x="79959" y="45681"/>
                  </a:lnTo>
                  <a:lnTo>
                    <a:pt x="81724" y="52108"/>
                  </a:lnTo>
                  <a:lnTo>
                    <a:pt x="102108" y="89446"/>
                  </a:lnTo>
                  <a:lnTo>
                    <a:pt x="114592" y="99187"/>
                  </a:lnTo>
                  <a:lnTo>
                    <a:pt x="123050" y="95046"/>
                  </a:lnTo>
                  <a:lnTo>
                    <a:pt x="128168" y="91274"/>
                  </a:lnTo>
                  <a:lnTo>
                    <a:pt x="131203" y="86220"/>
                  </a:lnTo>
                  <a:lnTo>
                    <a:pt x="131965" y="80251"/>
                  </a:lnTo>
                  <a:close/>
                </a:path>
                <a:path w="438150" h="492760">
                  <a:moveTo>
                    <a:pt x="204406" y="358267"/>
                  </a:moveTo>
                  <a:lnTo>
                    <a:pt x="187528" y="266992"/>
                  </a:lnTo>
                  <a:lnTo>
                    <a:pt x="179933" y="260667"/>
                  </a:lnTo>
                  <a:lnTo>
                    <a:pt x="92252" y="260667"/>
                  </a:lnTo>
                  <a:lnTo>
                    <a:pt x="100380" y="358267"/>
                  </a:lnTo>
                  <a:lnTo>
                    <a:pt x="204406" y="358267"/>
                  </a:lnTo>
                  <a:close/>
                </a:path>
                <a:path w="438150" h="492760">
                  <a:moveTo>
                    <a:pt x="221310" y="50634"/>
                  </a:moveTo>
                  <a:lnTo>
                    <a:pt x="220764" y="43675"/>
                  </a:lnTo>
                  <a:lnTo>
                    <a:pt x="220764" y="36766"/>
                  </a:lnTo>
                  <a:lnTo>
                    <a:pt x="220687" y="29857"/>
                  </a:lnTo>
                  <a:lnTo>
                    <a:pt x="221030" y="22898"/>
                  </a:lnTo>
                  <a:lnTo>
                    <a:pt x="219595" y="6070"/>
                  </a:lnTo>
                  <a:lnTo>
                    <a:pt x="213372" y="215"/>
                  </a:lnTo>
                  <a:lnTo>
                    <a:pt x="195503" y="0"/>
                  </a:lnTo>
                  <a:lnTo>
                    <a:pt x="188341" y="6007"/>
                  </a:lnTo>
                  <a:lnTo>
                    <a:pt x="187756" y="26238"/>
                  </a:lnTo>
                  <a:lnTo>
                    <a:pt x="187756" y="36880"/>
                  </a:lnTo>
                  <a:lnTo>
                    <a:pt x="188023" y="47523"/>
                  </a:lnTo>
                  <a:lnTo>
                    <a:pt x="189103" y="67284"/>
                  </a:lnTo>
                  <a:lnTo>
                    <a:pt x="195008" y="72605"/>
                  </a:lnTo>
                  <a:lnTo>
                    <a:pt x="213512" y="73190"/>
                  </a:lnTo>
                  <a:lnTo>
                    <a:pt x="220103" y="67157"/>
                  </a:lnTo>
                  <a:lnTo>
                    <a:pt x="221310" y="50634"/>
                  </a:lnTo>
                  <a:close/>
                </a:path>
                <a:path w="438150" h="492760">
                  <a:moveTo>
                    <a:pt x="229298" y="492467"/>
                  </a:moveTo>
                  <a:lnTo>
                    <a:pt x="211201" y="394868"/>
                  </a:lnTo>
                  <a:lnTo>
                    <a:pt x="103454" y="394868"/>
                  </a:lnTo>
                  <a:lnTo>
                    <a:pt x="111582" y="492467"/>
                  </a:lnTo>
                  <a:lnTo>
                    <a:pt x="229298" y="492467"/>
                  </a:lnTo>
                  <a:close/>
                </a:path>
                <a:path w="438150" h="492760">
                  <a:moveTo>
                    <a:pt x="326847" y="255231"/>
                  </a:moveTo>
                  <a:lnTo>
                    <a:pt x="326161" y="208572"/>
                  </a:lnTo>
                  <a:lnTo>
                    <a:pt x="307187" y="163957"/>
                  </a:lnTo>
                  <a:lnTo>
                    <a:pt x="273723" y="130606"/>
                  </a:lnTo>
                  <a:lnTo>
                    <a:pt x="230301" y="111620"/>
                  </a:lnTo>
                  <a:lnTo>
                    <a:pt x="181470" y="110096"/>
                  </a:lnTo>
                  <a:lnTo>
                    <a:pt x="139598" y="125488"/>
                  </a:lnTo>
                  <a:lnTo>
                    <a:pt x="104965" y="153720"/>
                  </a:lnTo>
                  <a:lnTo>
                    <a:pt x="82423" y="189496"/>
                  </a:lnTo>
                  <a:lnTo>
                    <a:pt x="76860" y="227533"/>
                  </a:lnTo>
                  <a:lnTo>
                    <a:pt x="191554" y="227533"/>
                  </a:lnTo>
                  <a:lnTo>
                    <a:pt x="202361" y="227850"/>
                  </a:lnTo>
                  <a:lnTo>
                    <a:pt x="210832" y="229654"/>
                  </a:lnTo>
                  <a:lnTo>
                    <a:pt x="217170" y="234289"/>
                  </a:lnTo>
                  <a:lnTo>
                    <a:pt x="221615" y="243103"/>
                  </a:lnTo>
                  <a:lnTo>
                    <a:pt x="228511" y="274612"/>
                  </a:lnTo>
                  <a:lnTo>
                    <a:pt x="246926" y="352958"/>
                  </a:lnTo>
                  <a:lnTo>
                    <a:pt x="284124" y="333336"/>
                  </a:lnTo>
                  <a:lnTo>
                    <a:pt x="311797" y="298792"/>
                  </a:lnTo>
                  <a:lnTo>
                    <a:pt x="326847" y="255231"/>
                  </a:lnTo>
                  <a:close/>
                </a:path>
                <a:path w="438150" h="492760">
                  <a:moveTo>
                    <a:pt x="329145" y="47294"/>
                  </a:moveTo>
                  <a:lnTo>
                    <a:pt x="328714" y="41300"/>
                  </a:lnTo>
                  <a:lnTo>
                    <a:pt x="326047" y="36131"/>
                  </a:lnTo>
                  <a:lnTo>
                    <a:pt x="321271" y="32054"/>
                  </a:lnTo>
                  <a:lnTo>
                    <a:pt x="315328" y="29806"/>
                  </a:lnTo>
                  <a:lnTo>
                    <a:pt x="309333" y="29908"/>
                  </a:lnTo>
                  <a:lnTo>
                    <a:pt x="283375" y="64960"/>
                  </a:lnTo>
                  <a:lnTo>
                    <a:pt x="274459" y="82600"/>
                  </a:lnTo>
                  <a:lnTo>
                    <a:pt x="276885" y="90182"/>
                  </a:lnTo>
                  <a:lnTo>
                    <a:pt x="284924" y="95148"/>
                  </a:lnTo>
                  <a:lnTo>
                    <a:pt x="290830" y="97472"/>
                  </a:lnTo>
                  <a:lnTo>
                    <a:pt x="296710" y="97345"/>
                  </a:lnTo>
                  <a:lnTo>
                    <a:pt x="302171" y="94818"/>
                  </a:lnTo>
                  <a:lnTo>
                    <a:pt x="306806" y="89954"/>
                  </a:lnTo>
                  <a:lnTo>
                    <a:pt x="310680" y="84251"/>
                  </a:lnTo>
                  <a:lnTo>
                    <a:pt x="313677" y="77990"/>
                  </a:lnTo>
                  <a:lnTo>
                    <a:pt x="317131" y="71996"/>
                  </a:lnTo>
                  <a:lnTo>
                    <a:pt x="320509" y="65976"/>
                  </a:lnTo>
                  <a:lnTo>
                    <a:pt x="324281" y="60121"/>
                  </a:lnTo>
                  <a:lnTo>
                    <a:pt x="327190" y="53873"/>
                  </a:lnTo>
                  <a:lnTo>
                    <a:pt x="329145" y="47294"/>
                  </a:lnTo>
                  <a:close/>
                </a:path>
                <a:path w="438150" h="492760">
                  <a:moveTo>
                    <a:pt x="329590" y="419849"/>
                  </a:moveTo>
                  <a:lnTo>
                    <a:pt x="311518" y="385940"/>
                  </a:lnTo>
                  <a:lnTo>
                    <a:pt x="292862" y="367766"/>
                  </a:lnTo>
                  <a:lnTo>
                    <a:pt x="284581" y="372249"/>
                  </a:lnTo>
                  <a:lnTo>
                    <a:pt x="279615" y="376224"/>
                  </a:lnTo>
                  <a:lnTo>
                    <a:pt x="276783" y="381393"/>
                  </a:lnTo>
                  <a:lnTo>
                    <a:pt x="276263" y="387388"/>
                  </a:lnTo>
                  <a:lnTo>
                    <a:pt x="278180" y="393814"/>
                  </a:lnTo>
                  <a:lnTo>
                    <a:pt x="281190" y="399999"/>
                  </a:lnTo>
                  <a:lnTo>
                    <a:pt x="285153" y="405739"/>
                  </a:lnTo>
                  <a:lnTo>
                    <a:pt x="288632" y="411708"/>
                  </a:lnTo>
                  <a:lnTo>
                    <a:pt x="292176" y="417639"/>
                  </a:lnTo>
                  <a:lnTo>
                    <a:pt x="295376" y="423811"/>
                  </a:lnTo>
                  <a:lnTo>
                    <a:pt x="299326" y="429450"/>
                  </a:lnTo>
                  <a:lnTo>
                    <a:pt x="304076" y="434441"/>
                  </a:lnTo>
                  <a:lnTo>
                    <a:pt x="309486" y="437045"/>
                  </a:lnTo>
                  <a:lnTo>
                    <a:pt x="315290" y="437286"/>
                  </a:lnTo>
                  <a:lnTo>
                    <a:pt x="321208" y="435152"/>
                  </a:lnTo>
                  <a:lnTo>
                    <a:pt x="326110" y="431114"/>
                  </a:lnTo>
                  <a:lnTo>
                    <a:pt x="329006" y="425869"/>
                  </a:lnTo>
                  <a:lnTo>
                    <a:pt x="329590" y="419849"/>
                  </a:lnTo>
                  <a:close/>
                </a:path>
                <a:path w="438150" h="492760">
                  <a:moveTo>
                    <a:pt x="408266" y="338683"/>
                  </a:moveTo>
                  <a:lnTo>
                    <a:pt x="374230" y="311442"/>
                  </a:lnTo>
                  <a:lnTo>
                    <a:pt x="356920" y="301853"/>
                  </a:lnTo>
                  <a:lnTo>
                    <a:pt x="349288" y="303999"/>
                  </a:lnTo>
                  <a:lnTo>
                    <a:pt x="344017" y="311823"/>
                  </a:lnTo>
                  <a:lnTo>
                    <a:pt x="341464" y="317639"/>
                  </a:lnTo>
                  <a:lnTo>
                    <a:pt x="341363" y="323532"/>
                  </a:lnTo>
                  <a:lnTo>
                    <a:pt x="343674" y="329082"/>
                  </a:lnTo>
                  <a:lnTo>
                    <a:pt x="348361" y="333895"/>
                  </a:lnTo>
                  <a:lnTo>
                    <a:pt x="353910" y="337985"/>
                  </a:lnTo>
                  <a:lnTo>
                    <a:pt x="360070" y="341210"/>
                  </a:lnTo>
                  <a:lnTo>
                    <a:pt x="365925" y="344893"/>
                  </a:lnTo>
                  <a:lnTo>
                    <a:pt x="371830" y="348513"/>
                  </a:lnTo>
                  <a:lnTo>
                    <a:pt x="377532" y="352488"/>
                  </a:lnTo>
                  <a:lnTo>
                    <a:pt x="383641" y="355638"/>
                  </a:lnTo>
                  <a:lnTo>
                    <a:pt x="390156" y="357847"/>
                  </a:lnTo>
                  <a:lnTo>
                    <a:pt x="396163" y="357644"/>
                  </a:lnTo>
                  <a:lnTo>
                    <a:pt x="401421" y="355155"/>
                  </a:lnTo>
                  <a:lnTo>
                    <a:pt x="405676" y="350532"/>
                  </a:lnTo>
                  <a:lnTo>
                    <a:pt x="408139" y="344678"/>
                  </a:lnTo>
                  <a:lnTo>
                    <a:pt x="408266" y="338683"/>
                  </a:lnTo>
                  <a:close/>
                </a:path>
                <a:path w="438150" h="492760">
                  <a:moveTo>
                    <a:pt x="409968" y="124002"/>
                  </a:moveTo>
                  <a:lnTo>
                    <a:pt x="408114" y="118021"/>
                  </a:lnTo>
                  <a:lnTo>
                    <a:pt x="404304" y="112941"/>
                  </a:lnTo>
                  <a:lnTo>
                    <a:pt x="399199" y="109804"/>
                  </a:lnTo>
                  <a:lnTo>
                    <a:pt x="393204" y="108940"/>
                  </a:lnTo>
                  <a:lnTo>
                    <a:pt x="386778" y="110667"/>
                  </a:lnTo>
                  <a:lnTo>
                    <a:pt x="341490" y="135572"/>
                  </a:lnTo>
                  <a:lnTo>
                    <a:pt x="339509" y="143268"/>
                  </a:lnTo>
                  <a:lnTo>
                    <a:pt x="343623" y="151777"/>
                  </a:lnTo>
                  <a:lnTo>
                    <a:pt x="347357" y="156908"/>
                  </a:lnTo>
                  <a:lnTo>
                    <a:pt x="352386" y="159956"/>
                  </a:lnTo>
                  <a:lnTo>
                    <a:pt x="358343" y="160756"/>
                  </a:lnTo>
                  <a:lnTo>
                    <a:pt x="364858" y="159118"/>
                  </a:lnTo>
                  <a:lnTo>
                    <a:pt x="371182" y="156387"/>
                  </a:lnTo>
                  <a:lnTo>
                    <a:pt x="377101" y="152692"/>
                  </a:lnTo>
                  <a:lnTo>
                    <a:pt x="383222" y="149504"/>
                  </a:lnTo>
                  <a:lnTo>
                    <a:pt x="389293" y="146227"/>
                  </a:lnTo>
                  <a:lnTo>
                    <a:pt x="395617" y="143319"/>
                  </a:lnTo>
                  <a:lnTo>
                    <a:pt x="401421" y="139611"/>
                  </a:lnTo>
                  <a:lnTo>
                    <a:pt x="406603" y="135089"/>
                  </a:lnTo>
                  <a:lnTo>
                    <a:pt x="409460" y="129794"/>
                  </a:lnTo>
                  <a:lnTo>
                    <a:pt x="409968" y="124002"/>
                  </a:lnTo>
                  <a:close/>
                </a:path>
                <a:path w="438150" h="492760">
                  <a:moveTo>
                    <a:pt x="437934" y="224802"/>
                  </a:moveTo>
                  <a:lnTo>
                    <a:pt x="432003" y="217576"/>
                  </a:lnTo>
                  <a:lnTo>
                    <a:pt x="411759" y="216801"/>
                  </a:lnTo>
                  <a:lnTo>
                    <a:pt x="401116" y="216687"/>
                  </a:lnTo>
                  <a:lnTo>
                    <a:pt x="390474" y="216839"/>
                  </a:lnTo>
                  <a:lnTo>
                    <a:pt x="370725" y="217716"/>
                  </a:lnTo>
                  <a:lnTo>
                    <a:pt x="365315" y="223558"/>
                  </a:lnTo>
                  <a:lnTo>
                    <a:pt x="364553" y="242049"/>
                  </a:lnTo>
                  <a:lnTo>
                    <a:pt x="370522" y="248691"/>
                  </a:lnTo>
                  <a:lnTo>
                    <a:pt x="387032" y="250075"/>
                  </a:lnTo>
                  <a:lnTo>
                    <a:pt x="393992" y="249618"/>
                  </a:lnTo>
                  <a:lnTo>
                    <a:pt x="400900" y="249682"/>
                  </a:lnTo>
                  <a:lnTo>
                    <a:pt x="407809" y="249682"/>
                  </a:lnTo>
                  <a:lnTo>
                    <a:pt x="414769" y="250101"/>
                  </a:lnTo>
                  <a:lnTo>
                    <a:pt x="431622" y="248831"/>
                  </a:lnTo>
                  <a:lnTo>
                    <a:pt x="437527" y="242684"/>
                  </a:lnTo>
                  <a:lnTo>
                    <a:pt x="437934" y="224802"/>
                  </a:lnTo>
                  <a:close/>
                </a:path>
              </a:pathLst>
            </a:custGeom>
            <a:solidFill>
              <a:srgbClr val="FFFFFF"/>
            </a:solidFill>
          </p:spPr>
          <p:txBody>
            <a:bodyPr wrap="square" lIns="0" tIns="0" rIns="0" bIns="0" rtlCol="0"/>
            <a:lstStyle/>
            <a:p>
              <a:endParaRPr/>
            </a:p>
          </p:txBody>
        </p:sp>
        <p:pic>
          <p:nvPicPr>
            <p:cNvPr id="10" name="object 10"/>
            <p:cNvPicPr/>
            <p:nvPr/>
          </p:nvPicPr>
          <p:blipFill>
            <a:blip r:embed="rId5" cstate="print"/>
            <a:stretch>
              <a:fillRect/>
            </a:stretch>
          </p:blipFill>
          <p:spPr>
            <a:xfrm>
              <a:off x="11370372" y="6288832"/>
              <a:ext cx="136550" cy="97599"/>
            </a:xfrm>
            <a:prstGeom prst="rect">
              <a:avLst/>
            </a:prstGeom>
          </p:spPr>
        </p:pic>
        <p:sp>
          <p:nvSpPr>
            <p:cNvPr id="11" name="object 11"/>
            <p:cNvSpPr/>
            <p:nvPr/>
          </p:nvSpPr>
          <p:spPr>
            <a:xfrm>
              <a:off x="11045190" y="6020434"/>
              <a:ext cx="295910" cy="366395"/>
            </a:xfrm>
            <a:custGeom>
              <a:avLst/>
              <a:gdLst/>
              <a:ahLst/>
              <a:cxnLst/>
              <a:rect l="l" t="t" r="r" b="b"/>
              <a:pathLst>
                <a:path w="295909" h="366395">
                  <a:moveTo>
                    <a:pt x="129565" y="268414"/>
                  </a:moveTo>
                  <a:lnTo>
                    <a:pt x="8128" y="268414"/>
                  </a:lnTo>
                  <a:lnTo>
                    <a:pt x="0" y="366014"/>
                  </a:lnTo>
                  <a:lnTo>
                    <a:pt x="129565" y="366014"/>
                  </a:lnTo>
                  <a:lnTo>
                    <a:pt x="129565" y="268414"/>
                  </a:lnTo>
                  <a:close/>
                </a:path>
                <a:path w="295909" h="366395">
                  <a:moveTo>
                    <a:pt x="130429" y="134213"/>
                  </a:moveTo>
                  <a:lnTo>
                    <a:pt x="20193" y="134213"/>
                  </a:lnTo>
                  <a:lnTo>
                    <a:pt x="12026" y="231813"/>
                  </a:lnTo>
                  <a:lnTo>
                    <a:pt x="130429" y="231813"/>
                  </a:lnTo>
                  <a:lnTo>
                    <a:pt x="130429" y="134213"/>
                  </a:lnTo>
                  <a:close/>
                </a:path>
                <a:path w="295909" h="366395">
                  <a:moveTo>
                    <a:pt x="130429" y="12"/>
                  </a:moveTo>
                  <a:lnTo>
                    <a:pt x="31381" y="12"/>
                  </a:lnTo>
                  <a:lnTo>
                    <a:pt x="23228" y="97612"/>
                  </a:lnTo>
                  <a:lnTo>
                    <a:pt x="130429" y="97612"/>
                  </a:lnTo>
                  <a:lnTo>
                    <a:pt x="130429" y="12"/>
                  </a:lnTo>
                  <a:close/>
                </a:path>
                <a:path w="295909" h="366395">
                  <a:moveTo>
                    <a:pt x="274243" y="97599"/>
                  </a:moveTo>
                  <a:lnTo>
                    <a:pt x="266090" y="0"/>
                  </a:lnTo>
                  <a:lnTo>
                    <a:pt x="167043" y="0"/>
                  </a:lnTo>
                  <a:lnTo>
                    <a:pt x="167043" y="97599"/>
                  </a:lnTo>
                  <a:lnTo>
                    <a:pt x="274243" y="97599"/>
                  </a:lnTo>
                  <a:close/>
                </a:path>
                <a:path w="295909" h="366395">
                  <a:moveTo>
                    <a:pt x="284556" y="231800"/>
                  </a:moveTo>
                  <a:lnTo>
                    <a:pt x="276402" y="134200"/>
                  </a:lnTo>
                  <a:lnTo>
                    <a:pt x="166179" y="134200"/>
                  </a:lnTo>
                  <a:lnTo>
                    <a:pt x="166179" y="231800"/>
                  </a:lnTo>
                  <a:lnTo>
                    <a:pt x="284556" y="231800"/>
                  </a:lnTo>
                  <a:close/>
                </a:path>
                <a:path w="295909" h="366395">
                  <a:moveTo>
                    <a:pt x="295757" y="366001"/>
                  </a:moveTo>
                  <a:lnTo>
                    <a:pt x="287604" y="268401"/>
                  </a:lnTo>
                  <a:lnTo>
                    <a:pt x="166192" y="268401"/>
                  </a:lnTo>
                  <a:lnTo>
                    <a:pt x="166192" y="366001"/>
                  </a:lnTo>
                  <a:lnTo>
                    <a:pt x="295757" y="366001"/>
                  </a:lnTo>
                  <a:close/>
                </a:path>
              </a:pathLst>
            </a:custGeom>
            <a:solidFill>
              <a:srgbClr val="FFFFFF"/>
            </a:solidFill>
          </p:spPr>
          <p:txBody>
            <a:bodyPr wrap="square" lIns="0" tIns="0" rIns="0" bIns="0" rtlCol="0"/>
            <a:lstStyle/>
            <a:p>
              <a:endParaRPr/>
            </a:p>
          </p:txBody>
        </p:sp>
        <p:pic>
          <p:nvPicPr>
            <p:cNvPr id="12" name="object 12"/>
            <p:cNvPicPr/>
            <p:nvPr/>
          </p:nvPicPr>
          <p:blipFill>
            <a:blip r:embed="rId6" cstate="print"/>
            <a:stretch>
              <a:fillRect/>
            </a:stretch>
          </p:blipFill>
          <p:spPr>
            <a:xfrm>
              <a:off x="10880063" y="6288839"/>
              <a:ext cx="136563" cy="97599"/>
            </a:xfrm>
            <a:prstGeom prst="rect">
              <a:avLst/>
            </a:prstGeom>
          </p:spPr>
        </p:pic>
        <p:sp>
          <p:nvSpPr>
            <p:cNvPr id="13" name="object 13"/>
            <p:cNvSpPr/>
            <p:nvPr/>
          </p:nvSpPr>
          <p:spPr>
            <a:xfrm>
              <a:off x="10902811" y="6020447"/>
              <a:ext cx="419734" cy="549275"/>
            </a:xfrm>
            <a:custGeom>
              <a:avLst/>
              <a:gdLst/>
              <a:ahLst/>
              <a:cxnLst/>
              <a:rect l="l" t="t" r="r" b="b"/>
              <a:pathLst>
                <a:path w="419734" h="549275">
                  <a:moveTo>
                    <a:pt x="125869" y="134200"/>
                  </a:moveTo>
                  <a:lnTo>
                    <a:pt x="18122" y="134200"/>
                  </a:lnTo>
                  <a:lnTo>
                    <a:pt x="0" y="231800"/>
                  </a:lnTo>
                  <a:lnTo>
                    <a:pt x="117716" y="231800"/>
                  </a:lnTo>
                  <a:lnTo>
                    <a:pt x="125869" y="134200"/>
                  </a:lnTo>
                  <a:close/>
                </a:path>
                <a:path w="419734" h="549275">
                  <a:moveTo>
                    <a:pt x="137058" y="0"/>
                  </a:moveTo>
                  <a:lnTo>
                    <a:pt x="49364" y="0"/>
                  </a:lnTo>
                  <a:lnTo>
                    <a:pt x="41770" y="6324"/>
                  </a:lnTo>
                  <a:lnTo>
                    <a:pt x="24892" y="97599"/>
                  </a:lnTo>
                  <a:lnTo>
                    <a:pt x="128892" y="97599"/>
                  </a:lnTo>
                  <a:lnTo>
                    <a:pt x="137058" y="0"/>
                  </a:lnTo>
                  <a:close/>
                </a:path>
                <a:path w="419734" h="549275">
                  <a:moveTo>
                    <a:pt x="419214" y="530669"/>
                  </a:moveTo>
                  <a:lnTo>
                    <a:pt x="417779" y="523557"/>
                  </a:lnTo>
                  <a:lnTo>
                    <a:pt x="413854" y="517740"/>
                  </a:lnTo>
                  <a:lnTo>
                    <a:pt x="408051" y="513816"/>
                  </a:lnTo>
                  <a:lnTo>
                    <a:pt x="400926" y="512381"/>
                  </a:lnTo>
                  <a:lnTo>
                    <a:pt x="346024" y="512381"/>
                  </a:lnTo>
                  <a:lnTo>
                    <a:pt x="346024" y="402602"/>
                  </a:lnTo>
                  <a:lnTo>
                    <a:pt x="236220" y="402602"/>
                  </a:lnTo>
                  <a:lnTo>
                    <a:pt x="236220" y="512381"/>
                  </a:lnTo>
                  <a:lnTo>
                    <a:pt x="181317" y="512381"/>
                  </a:lnTo>
                  <a:lnTo>
                    <a:pt x="174193" y="513816"/>
                  </a:lnTo>
                  <a:lnTo>
                    <a:pt x="168376" y="517740"/>
                  </a:lnTo>
                  <a:lnTo>
                    <a:pt x="164465" y="523557"/>
                  </a:lnTo>
                  <a:lnTo>
                    <a:pt x="163029" y="530669"/>
                  </a:lnTo>
                  <a:lnTo>
                    <a:pt x="164465" y="537806"/>
                  </a:lnTo>
                  <a:lnTo>
                    <a:pt x="168376" y="543636"/>
                  </a:lnTo>
                  <a:lnTo>
                    <a:pt x="174193" y="547573"/>
                  </a:lnTo>
                  <a:lnTo>
                    <a:pt x="181317" y="549008"/>
                  </a:lnTo>
                  <a:lnTo>
                    <a:pt x="400926" y="549008"/>
                  </a:lnTo>
                  <a:lnTo>
                    <a:pt x="408051" y="547573"/>
                  </a:lnTo>
                  <a:lnTo>
                    <a:pt x="413854" y="543636"/>
                  </a:lnTo>
                  <a:lnTo>
                    <a:pt x="417779" y="537806"/>
                  </a:lnTo>
                  <a:lnTo>
                    <a:pt x="419214" y="530669"/>
                  </a:lnTo>
                  <a:close/>
                </a:path>
              </a:pathLst>
            </a:custGeom>
            <a:solidFill>
              <a:srgbClr val="FFFFFF"/>
            </a:solidFill>
          </p:spPr>
          <p:txBody>
            <a:bodyPr wrap="square" lIns="0" tIns="0" rIns="0" bIns="0" rtlCol="0"/>
            <a:lstStyle/>
            <a:p>
              <a:endParaRPr/>
            </a:p>
          </p:txBody>
        </p:sp>
      </p:grpSp>
      <p:sp>
        <p:nvSpPr>
          <p:cNvPr id="15" name="object 15"/>
          <p:cNvSpPr txBox="1"/>
          <p:nvPr/>
        </p:nvSpPr>
        <p:spPr>
          <a:xfrm>
            <a:off x="6143371" y="4304346"/>
            <a:ext cx="4275455" cy="1701800"/>
          </a:xfrm>
          <a:prstGeom prst="rect">
            <a:avLst/>
          </a:prstGeom>
        </p:spPr>
        <p:txBody>
          <a:bodyPr vert="horz" wrap="square" lIns="0" tIns="12700" rIns="0" bIns="0" rtlCol="0">
            <a:spAutoFit/>
          </a:bodyPr>
          <a:lstStyle/>
          <a:p>
            <a:pPr marL="12700" marR="5080">
              <a:lnSpc>
                <a:spcPct val="100000"/>
              </a:lnSpc>
              <a:spcBef>
                <a:spcPts val="100"/>
              </a:spcBef>
            </a:pPr>
            <a:r>
              <a:rPr sz="2200" dirty="0">
                <a:solidFill>
                  <a:srgbClr val="301C1C"/>
                </a:solidFill>
                <a:latin typeface="Lato-Light"/>
                <a:cs typeface="Lato-Light"/>
              </a:rPr>
              <a:t>Job creation </a:t>
            </a:r>
            <a:r>
              <a:rPr sz="2200" spc="-5" dirty="0">
                <a:solidFill>
                  <a:srgbClr val="301C1C"/>
                </a:solidFill>
                <a:latin typeface="Lato-Light"/>
                <a:cs typeface="Lato-Light"/>
              </a:rPr>
              <a:t>in the </a:t>
            </a:r>
            <a:r>
              <a:rPr sz="2200" dirty="0">
                <a:solidFill>
                  <a:srgbClr val="301C1C"/>
                </a:solidFill>
                <a:latin typeface="Lato-Light"/>
                <a:cs typeface="Lato-Light"/>
              </a:rPr>
              <a:t>renewable </a:t>
            </a:r>
            <a:r>
              <a:rPr sz="2200" spc="5" dirty="0">
                <a:solidFill>
                  <a:srgbClr val="301C1C"/>
                </a:solidFill>
                <a:latin typeface="Lato-Light"/>
                <a:cs typeface="Lato-Light"/>
              </a:rPr>
              <a:t> </a:t>
            </a:r>
            <a:r>
              <a:rPr sz="2200" dirty="0">
                <a:solidFill>
                  <a:srgbClr val="301C1C"/>
                </a:solidFill>
                <a:latin typeface="Lato-Light"/>
                <a:cs typeface="Lato-Light"/>
              </a:rPr>
              <a:t>energy sector </a:t>
            </a:r>
            <a:r>
              <a:rPr sz="2200" spc="-5" dirty="0">
                <a:solidFill>
                  <a:srgbClr val="301C1C"/>
                </a:solidFill>
                <a:latin typeface="Lato-Light"/>
                <a:cs typeface="Lato-Light"/>
              </a:rPr>
              <a:t>in </a:t>
            </a:r>
            <a:r>
              <a:rPr sz="2200" dirty="0">
                <a:solidFill>
                  <a:srgbClr val="301C1C"/>
                </a:solidFill>
                <a:latin typeface="Lato-Light"/>
                <a:cs typeface="Lato-Light"/>
              </a:rPr>
              <a:t>Member/ </a:t>
            </a:r>
            <a:r>
              <a:rPr sz="2200" spc="-5" dirty="0">
                <a:solidFill>
                  <a:srgbClr val="301C1C"/>
                </a:solidFill>
                <a:latin typeface="Lato-Light"/>
                <a:cs typeface="Lato-Light"/>
              </a:rPr>
              <a:t>target </a:t>
            </a:r>
            <a:r>
              <a:rPr sz="2200" dirty="0">
                <a:solidFill>
                  <a:srgbClr val="301C1C"/>
                </a:solidFill>
                <a:latin typeface="Lato-Light"/>
                <a:cs typeface="Lato-Light"/>
              </a:rPr>
              <a:t> countries </a:t>
            </a:r>
            <a:r>
              <a:rPr sz="2200" spc="-5" dirty="0">
                <a:solidFill>
                  <a:srgbClr val="301C1C"/>
                </a:solidFill>
                <a:latin typeface="Lato-Light"/>
                <a:cs typeface="Lato-Light"/>
              </a:rPr>
              <a:t>in</a:t>
            </a:r>
            <a:r>
              <a:rPr sz="2200" dirty="0">
                <a:solidFill>
                  <a:srgbClr val="301C1C"/>
                </a:solidFill>
                <a:latin typeface="Lato-Light"/>
                <a:cs typeface="Lato-Light"/>
              </a:rPr>
              <a:t> </a:t>
            </a:r>
            <a:r>
              <a:rPr sz="2200" b="1" spc="-35" dirty="0">
                <a:solidFill>
                  <a:srgbClr val="0D2959"/>
                </a:solidFill>
                <a:latin typeface="Lato"/>
                <a:cs typeface="Lato"/>
              </a:rPr>
              <a:t>LATIN </a:t>
            </a:r>
            <a:r>
              <a:rPr sz="2200" b="1" dirty="0">
                <a:solidFill>
                  <a:srgbClr val="0D2959"/>
                </a:solidFill>
                <a:latin typeface="Lato"/>
                <a:cs typeface="Lato"/>
              </a:rPr>
              <a:t>AMERICA </a:t>
            </a:r>
            <a:r>
              <a:rPr sz="2200" spc="-5" dirty="0">
                <a:solidFill>
                  <a:srgbClr val="301C1C"/>
                </a:solidFill>
                <a:latin typeface="Lato-Light"/>
                <a:cs typeface="Lato-Light"/>
              </a:rPr>
              <a:t>and </a:t>
            </a:r>
            <a:r>
              <a:rPr sz="2200" dirty="0">
                <a:solidFill>
                  <a:srgbClr val="301C1C"/>
                </a:solidFill>
                <a:latin typeface="Lato-Light"/>
                <a:cs typeface="Lato-Light"/>
              </a:rPr>
              <a:t> </a:t>
            </a:r>
            <a:r>
              <a:rPr sz="2200" spc="-5" dirty="0">
                <a:solidFill>
                  <a:srgbClr val="301C1C"/>
                </a:solidFill>
                <a:latin typeface="Lato-Light"/>
                <a:cs typeface="Lato-Light"/>
              </a:rPr>
              <a:t>the </a:t>
            </a:r>
            <a:r>
              <a:rPr sz="2200" b="1" spc="-5" dirty="0">
                <a:solidFill>
                  <a:srgbClr val="0D2959"/>
                </a:solidFill>
                <a:latin typeface="Lato"/>
                <a:cs typeface="Lato"/>
              </a:rPr>
              <a:t>CARIBBEAN </a:t>
            </a:r>
            <a:r>
              <a:rPr sz="2200" spc="-5" dirty="0">
                <a:solidFill>
                  <a:srgbClr val="301C1C"/>
                </a:solidFill>
                <a:latin typeface="Lato-Light"/>
                <a:cs typeface="Lato-Light"/>
              </a:rPr>
              <a:t>cumulatively </a:t>
            </a:r>
            <a:r>
              <a:rPr sz="2200" dirty="0">
                <a:solidFill>
                  <a:srgbClr val="301C1C"/>
                </a:solidFill>
                <a:latin typeface="Lato-Light"/>
                <a:cs typeface="Lato-Light"/>
              </a:rPr>
              <a:t>up </a:t>
            </a:r>
            <a:r>
              <a:rPr sz="2200" spc="-5" dirty="0">
                <a:solidFill>
                  <a:srgbClr val="301C1C"/>
                </a:solidFill>
                <a:latin typeface="Lato-Light"/>
                <a:cs typeface="Lato-Light"/>
              </a:rPr>
              <a:t>to </a:t>
            </a:r>
            <a:r>
              <a:rPr sz="2200" spc="-409" dirty="0">
                <a:solidFill>
                  <a:srgbClr val="301C1C"/>
                </a:solidFill>
                <a:latin typeface="Lato-Light"/>
                <a:cs typeface="Lato-Light"/>
              </a:rPr>
              <a:t> </a:t>
            </a:r>
            <a:r>
              <a:rPr sz="2200" spc="-5" dirty="0">
                <a:solidFill>
                  <a:srgbClr val="301C1C"/>
                </a:solidFill>
                <a:latin typeface="Lato-Light"/>
                <a:cs typeface="Lato-Light"/>
              </a:rPr>
              <a:t>the</a:t>
            </a:r>
            <a:r>
              <a:rPr sz="2200" spc="-10" dirty="0">
                <a:solidFill>
                  <a:srgbClr val="301C1C"/>
                </a:solidFill>
                <a:latin typeface="Lato-Light"/>
                <a:cs typeface="Lato-Light"/>
              </a:rPr>
              <a:t> </a:t>
            </a:r>
            <a:r>
              <a:rPr sz="2200" spc="-5" dirty="0">
                <a:solidFill>
                  <a:srgbClr val="301C1C"/>
                </a:solidFill>
                <a:latin typeface="Lato-Light"/>
                <a:cs typeface="Lato-Light"/>
              </a:rPr>
              <a:t>target year</a:t>
            </a:r>
            <a:endParaRPr sz="2200" dirty="0">
              <a:latin typeface="Lato-Light"/>
              <a:cs typeface="Lato-Light"/>
            </a:endParaRPr>
          </a:p>
        </p:txBody>
      </p:sp>
      <p:sp>
        <p:nvSpPr>
          <p:cNvPr id="18" name="object 15">
            <a:extLst>
              <a:ext uri="{FF2B5EF4-FFF2-40B4-BE49-F238E27FC236}">
                <a16:creationId xmlns:a16="http://schemas.microsoft.com/office/drawing/2014/main" id="{240C69E7-1377-204C-8B75-137DD61BE39C}"/>
              </a:ext>
            </a:extLst>
          </p:cNvPr>
          <p:cNvSpPr txBox="1">
            <a:spLocks/>
          </p:cNvSpPr>
          <p:nvPr/>
        </p:nvSpPr>
        <p:spPr>
          <a:xfrm>
            <a:off x="348488" y="-299107"/>
            <a:ext cx="10622661" cy="1511300"/>
          </a:xfrm>
          <a:prstGeom prst="rect">
            <a:avLst/>
          </a:prstGeom>
        </p:spPr>
        <p:txBody>
          <a:bodyPr vert="horz" wrap="square" lIns="0" tIns="12700" rIns="0" bIns="0" rtlCol="0">
            <a:spAutoFit/>
          </a:bodyPr>
          <a:lstStyle>
            <a:lvl1pPr>
              <a:defRPr sz="3500" b="0" i="0">
                <a:solidFill>
                  <a:srgbClr val="0D2959"/>
                </a:solidFill>
                <a:latin typeface="Lato"/>
                <a:ea typeface="+mj-ea"/>
                <a:cs typeface="Lato"/>
              </a:defRPr>
            </a:lvl1pPr>
          </a:lstStyle>
          <a:p>
            <a:pPr marL="38100">
              <a:lnSpc>
                <a:spcPts val="8550"/>
              </a:lnSpc>
              <a:spcBef>
                <a:spcPts val="100"/>
              </a:spcBef>
              <a:tabLst>
                <a:tab pos="885825" algn="l"/>
              </a:tabLst>
            </a:pPr>
            <a:r>
              <a:rPr lang="en-US" sz="11250" b="1" kern="0" baseline="-26666" dirty="0">
                <a:solidFill>
                  <a:srgbClr val="0F8972"/>
                </a:solidFill>
              </a:rPr>
              <a:t>	</a:t>
            </a:r>
            <a:r>
              <a:rPr lang="en-US" sz="3000" kern="0" dirty="0">
                <a:solidFill>
                  <a:srgbClr val="0F8972"/>
                </a:solidFill>
              </a:rPr>
              <a:t>Assessing</a:t>
            </a:r>
            <a:r>
              <a:rPr lang="en-US" sz="3000" kern="0" spc="-15" dirty="0">
                <a:solidFill>
                  <a:srgbClr val="0F8972"/>
                </a:solidFill>
              </a:rPr>
              <a:t> </a:t>
            </a:r>
            <a:r>
              <a:rPr lang="en-US" sz="3000" kern="0" dirty="0">
                <a:solidFill>
                  <a:srgbClr val="0F8972"/>
                </a:solidFill>
              </a:rPr>
              <a:t>Direct</a:t>
            </a:r>
            <a:r>
              <a:rPr lang="en-US" sz="3000" kern="0" spc="-15" dirty="0">
                <a:solidFill>
                  <a:srgbClr val="0F8972"/>
                </a:solidFill>
              </a:rPr>
              <a:t> </a:t>
            </a:r>
            <a:r>
              <a:rPr lang="en-US" sz="3000" kern="0" dirty="0">
                <a:solidFill>
                  <a:srgbClr val="0F8972"/>
                </a:solidFill>
              </a:rPr>
              <a:t>Renewable</a:t>
            </a:r>
            <a:r>
              <a:rPr lang="en-US" sz="3000" kern="0" spc="-15" dirty="0">
                <a:solidFill>
                  <a:srgbClr val="0F8972"/>
                </a:solidFill>
              </a:rPr>
              <a:t> </a:t>
            </a:r>
            <a:r>
              <a:rPr lang="en-US" sz="3000" kern="0" dirty="0">
                <a:solidFill>
                  <a:srgbClr val="0F8972"/>
                </a:solidFill>
              </a:rPr>
              <a:t>Energy</a:t>
            </a:r>
            <a:endParaRPr lang="en-US" sz="3000" kern="0" dirty="0"/>
          </a:p>
          <a:p>
            <a:pPr marL="885825">
              <a:lnSpc>
                <a:spcPts val="3150"/>
              </a:lnSpc>
            </a:pPr>
            <a:r>
              <a:rPr lang="en-US" sz="3000" kern="0" spc="-5" dirty="0">
                <a:solidFill>
                  <a:srgbClr val="0F8972"/>
                </a:solidFill>
              </a:rPr>
              <a:t>Employment</a:t>
            </a:r>
            <a:r>
              <a:rPr lang="en-US" sz="3000" kern="0" spc="-15" dirty="0">
                <a:solidFill>
                  <a:srgbClr val="0F8972"/>
                </a:solidFill>
              </a:rPr>
              <a:t> </a:t>
            </a:r>
            <a:r>
              <a:rPr lang="en-US" sz="3000" kern="0" dirty="0">
                <a:solidFill>
                  <a:srgbClr val="0F8972"/>
                </a:solidFill>
              </a:rPr>
              <a:t>in</a:t>
            </a:r>
            <a:r>
              <a:rPr lang="en-US" sz="3000" kern="0" spc="-15" dirty="0">
                <a:solidFill>
                  <a:srgbClr val="0F8972"/>
                </a:solidFill>
              </a:rPr>
              <a:t> </a:t>
            </a:r>
            <a:r>
              <a:rPr lang="en-US" sz="3000" kern="0" spc="-10" dirty="0">
                <a:solidFill>
                  <a:srgbClr val="0F8972"/>
                </a:solidFill>
              </a:rPr>
              <a:t>Developing </a:t>
            </a:r>
            <a:r>
              <a:rPr lang="en-US" sz="3000" kern="0" dirty="0">
                <a:solidFill>
                  <a:srgbClr val="0F8972"/>
                </a:solidFill>
              </a:rPr>
              <a:t>&amp;</a:t>
            </a:r>
            <a:r>
              <a:rPr lang="en-US" sz="3000" kern="0" spc="-15" dirty="0">
                <a:solidFill>
                  <a:srgbClr val="0F8972"/>
                </a:solidFill>
              </a:rPr>
              <a:t> </a:t>
            </a:r>
            <a:r>
              <a:rPr lang="en-US" sz="3000" kern="0" dirty="0">
                <a:solidFill>
                  <a:srgbClr val="0F8972"/>
                </a:solidFill>
              </a:rPr>
              <a:t>Emerging</a:t>
            </a:r>
            <a:r>
              <a:rPr lang="en-US" sz="3000" kern="0" spc="-10" dirty="0">
                <a:solidFill>
                  <a:srgbClr val="0F8972"/>
                </a:solidFill>
              </a:rPr>
              <a:t> </a:t>
            </a:r>
            <a:r>
              <a:rPr lang="en-US" sz="3000" kern="0" dirty="0">
                <a:solidFill>
                  <a:srgbClr val="0F8972"/>
                </a:solidFill>
              </a:rPr>
              <a:t>Economies</a:t>
            </a:r>
            <a:endParaRPr lang="en-US" sz="3000" kern="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05601"/>
            <a:ext cx="9897110" cy="75565"/>
            <a:chOff x="0" y="1505601"/>
            <a:chExt cx="9897110" cy="75565"/>
          </a:xfrm>
        </p:grpSpPr>
        <p:sp>
          <p:nvSpPr>
            <p:cNvPr id="4" name="object 4"/>
            <p:cNvSpPr/>
            <p:nvPr/>
          </p:nvSpPr>
          <p:spPr>
            <a:xfrm>
              <a:off x="0" y="1505601"/>
              <a:ext cx="9897110" cy="75565"/>
            </a:xfrm>
            <a:custGeom>
              <a:avLst/>
              <a:gdLst/>
              <a:ahLst/>
              <a:cxnLst/>
              <a:rect l="l" t="t" r="r" b="b"/>
              <a:pathLst>
                <a:path w="9897110" h="75565">
                  <a:moveTo>
                    <a:pt x="9858834" y="0"/>
                  </a:moveTo>
                  <a:lnTo>
                    <a:pt x="0" y="0"/>
                  </a:lnTo>
                  <a:lnTo>
                    <a:pt x="0" y="75539"/>
                  </a:lnTo>
                  <a:lnTo>
                    <a:pt x="9858834" y="75539"/>
                  </a:lnTo>
                  <a:lnTo>
                    <a:pt x="9873533" y="72572"/>
                  </a:lnTo>
                  <a:lnTo>
                    <a:pt x="9885539" y="64479"/>
                  </a:lnTo>
                  <a:lnTo>
                    <a:pt x="9893635" y="52474"/>
                  </a:lnTo>
                  <a:lnTo>
                    <a:pt x="9896604" y="37769"/>
                  </a:lnTo>
                  <a:lnTo>
                    <a:pt x="9893635" y="23070"/>
                  </a:lnTo>
                  <a:lnTo>
                    <a:pt x="9885539" y="11064"/>
                  </a:lnTo>
                  <a:lnTo>
                    <a:pt x="9873533" y="2969"/>
                  </a:lnTo>
                  <a:lnTo>
                    <a:pt x="9858834" y="0"/>
                  </a:lnTo>
                  <a:close/>
                </a:path>
              </a:pathLst>
            </a:custGeom>
            <a:solidFill>
              <a:srgbClr val="FFFFFF"/>
            </a:solidFill>
          </p:spPr>
          <p:txBody>
            <a:bodyPr wrap="square" lIns="0" tIns="0" rIns="0" bIns="0" rtlCol="0"/>
            <a:lstStyle/>
            <a:p>
              <a:endParaRPr/>
            </a:p>
          </p:txBody>
        </p:sp>
        <p:sp>
          <p:nvSpPr>
            <p:cNvPr id="5" name="object 5"/>
            <p:cNvSpPr/>
            <p:nvPr/>
          </p:nvSpPr>
          <p:spPr>
            <a:xfrm>
              <a:off x="0" y="1505601"/>
              <a:ext cx="9897110" cy="75565"/>
            </a:xfrm>
            <a:custGeom>
              <a:avLst/>
              <a:gdLst/>
              <a:ahLst/>
              <a:cxnLst/>
              <a:rect l="l" t="t" r="r" b="b"/>
              <a:pathLst>
                <a:path w="9897110" h="75565">
                  <a:moveTo>
                    <a:pt x="0" y="75539"/>
                  </a:moveTo>
                  <a:lnTo>
                    <a:pt x="9858834" y="75539"/>
                  </a:lnTo>
                  <a:lnTo>
                    <a:pt x="9873533" y="72572"/>
                  </a:lnTo>
                  <a:lnTo>
                    <a:pt x="9885539" y="64479"/>
                  </a:lnTo>
                  <a:lnTo>
                    <a:pt x="9893635" y="52474"/>
                  </a:lnTo>
                  <a:lnTo>
                    <a:pt x="9896604" y="37769"/>
                  </a:lnTo>
                  <a:lnTo>
                    <a:pt x="9893635" y="23070"/>
                  </a:lnTo>
                  <a:lnTo>
                    <a:pt x="9885539" y="11064"/>
                  </a:lnTo>
                  <a:lnTo>
                    <a:pt x="9873533" y="2969"/>
                  </a:lnTo>
                  <a:lnTo>
                    <a:pt x="9858834" y="0"/>
                  </a:lnTo>
                  <a:lnTo>
                    <a:pt x="0" y="0"/>
                  </a:lnTo>
                </a:path>
              </a:pathLst>
            </a:custGeom>
            <a:ln w="12700">
              <a:solidFill>
                <a:srgbClr val="0F8972"/>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1906635" y="349470"/>
            <a:ext cx="1458009" cy="543537"/>
          </a:xfrm>
          <a:prstGeom prst="rect">
            <a:avLst/>
          </a:prstGeom>
        </p:spPr>
      </p:pic>
      <p:sp>
        <p:nvSpPr>
          <p:cNvPr id="7" name="object 7"/>
          <p:cNvSpPr txBox="1"/>
          <p:nvPr/>
        </p:nvSpPr>
        <p:spPr>
          <a:xfrm>
            <a:off x="3135301" y="5995842"/>
            <a:ext cx="9924415" cy="391160"/>
          </a:xfrm>
          <a:prstGeom prst="rect">
            <a:avLst/>
          </a:prstGeom>
        </p:spPr>
        <p:txBody>
          <a:bodyPr vert="horz" wrap="square" lIns="0" tIns="12700" rIns="0" bIns="0" rtlCol="0">
            <a:spAutoFit/>
          </a:bodyPr>
          <a:lstStyle/>
          <a:p>
            <a:pPr marL="12700" marR="5080">
              <a:lnSpc>
                <a:spcPct val="100000"/>
              </a:lnSpc>
              <a:spcBef>
                <a:spcPts val="100"/>
              </a:spcBef>
            </a:pPr>
            <a:r>
              <a:rPr sz="1200" i="1" spc="-5" dirty="0">
                <a:latin typeface="Lato-LightItalic"/>
                <a:cs typeface="Lato-LightItalic"/>
              </a:rPr>
              <a:t>This comparison</a:t>
            </a:r>
            <a:r>
              <a:rPr sz="1200" i="1" dirty="0">
                <a:latin typeface="Lato-LightItalic"/>
                <a:cs typeface="Lato-LightItalic"/>
              </a:rPr>
              <a:t> </a:t>
            </a:r>
            <a:r>
              <a:rPr sz="1200" i="1" spc="-5" dirty="0">
                <a:latin typeface="Lato-LightItalic"/>
                <a:cs typeface="Lato-LightItalic"/>
              </a:rPr>
              <a:t>is</a:t>
            </a:r>
            <a:r>
              <a:rPr sz="1200" i="1" dirty="0">
                <a:latin typeface="Lato-LightItalic"/>
                <a:cs typeface="Lato-LightItalic"/>
              </a:rPr>
              <a:t> </a:t>
            </a:r>
            <a:r>
              <a:rPr sz="1200" i="1" spc="-5" dirty="0">
                <a:latin typeface="Lato-LightItalic"/>
                <a:cs typeface="Lato-LightItalic"/>
              </a:rPr>
              <a:t>based</a:t>
            </a:r>
            <a:r>
              <a:rPr sz="1200" i="1" dirty="0">
                <a:latin typeface="Lato-LightItalic"/>
                <a:cs typeface="Lato-LightItalic"/>
              </a:rPr>
              <a:t> only on</a:t>
            </a:r>
            <a:r>
              <a:rPr sz="1200" i="1" spc="5" dirty="0">
                <a:latin typeface="Lato-LightItalic"/>
                <a:cs typeface="Lato-LightItalic"/>
              </a:rPr>
              <a:t> </a:t>
            </a:r>
            <a:r>
              <a:rPr sz="1200" i="1" dirty="0">
                <a:latin typeface="Lato-LightItalic"/>
                <a:cs typeface="Lato-LightItalic"/>
              </a:rPr>
              <a:t>the</a:t>
            </a:r>
            <a:r>
              <a:rPr sz="1200" i="1" spc="5" dirty="0">
                <a:latin typeface="Lato-LightItalic"/>
                <a:cs typeface="Lato-LightItalic"/>
              </a:rPr>
              <a:t> </a:t>
            </a:r>
            <a:r>
              <a:rPr sz="1200" i="1" spc="-5" dirty="0">
                <a:latin typeface="Lato-LightItalic"/>
                <a:cs typeface="Lato-LightItalic"/>
              </a:rPr>
              <a:t>quantitative</a:t>
            </a:r>
            <a:r>
              <a:rPr sz="1200" i="1" dirty="0">
                <a:latin typeface="Lato-LightItalic"/>
                <a:cs typeface="Lato-LightItalic"/>
              </a:rPr>
              <a:t> analysis that</a:t>
            </a:r>
            <a:r>
              <a:rPr sz="1200" i="1" spc="5" dirty="0">
                <a:latin typeface="Lato-LightItalic"/>
                <a:cs typeface="Lato-LightItalic"/>
              </a:rPr>
              <a:t> </a:t>
            </a:r>
            <a:r>
              <a:rPr sz="1200" i="1" spc="-5" dirty="0">
                <a:latin typeface="Lato-LightItalic"/>
                <a:cs typeface="Lato-LightItalic"/>
              </a:rPr>
              <a:t>was</a:t>
            </a:r>
            <a:r>
              <a:rPr sz="1200" i="1" dirty="0">
                <a:latin typeface="Lato-LightItalic"/>
                <a:cs typeface="Lato-LightItalic"/>
              </a:rPr>
              <a:t> </a:t>
            </a:r>
            <a:r>
              <a:rPr sz="1200" i="1" spc="-5" dirty="0">
                <a:latin typeface="Lato-LightItalic"/>
                <a:cs typeface="Lato-LightItalic"/>
              </a:rPr>
              <a:t>conducted.</a:t>
            </a:r>
            <a:r>
              <a:rPr sz="1200" i="1" dirty="0">
                <a:latin typeface="Lato-LightItalic"/>
                <a:cs typeface="Lato-LightItalic"/>
              </a:rPr>
              <a:t> It</a:t>
            </a:r>
            <a:r>
              <a:rPr sz="1200" i="1" spc="5" dirty="0">
                <a:latin typeface="Lato-LightItalic"/>
                <a:cs typeface="Lato-LightItalic"/>
              </a:rPr>
              <a:t> </a:t>
            </a:r>
            <a:r>
              <a:rPr sz="1200" i="1" spc="-5" dirty="0">
                <a:latin typeface="Lato-LightItalic"/>
                <a:cs typeface="Lato-LightItalic"/>
              </a:rPr>
              <a:t>is worth</a:t>
            </a:r>
            <a:r>
              <a:rPr sz="1200" i="1" dirty="0">
                <a:latin typeface="Lato-LightItalic"/>
                <a:cs typeface="Lato-LightItalic"/>
              </a:rPr>
              <a:t> looking</a:t>
            </a:r>
            <a:r>
              <a:rPr sz="1200" i="1" spc="5" dirty="0">
                <a:latin typeface="Lato-LightItalic"/>
                <a:cs typeface="Lato-LightItalic"/>
              </a:rPr>
              <a:t> </a:t>
            </a:r>
            <a:r>
              <a:rPr sz="1200" i="1" spc="-5" dirty="0">
                <a:latin typeface="Lato-LightItalic"/>
                <a:cs typeface="Lato-LightItalic"/>
              </a:rPr>
              <a:t>in</a:t>
            </a:r>
            <a:r>
              <a:rPr sz="1200" i="1" dirty="0">
                <a:latin typeface="Lato-LightItalic"/>
                <a:cs typeface="Lato-LightItalic"/>
              </a:rPr>
              <a:t> </a:t>
            </a:r>
            <a:r>
              <a:rPr sz="1200" i="1" spc="-10" dirty="0">
                <a:latin typeface="Lato-LightItalic"/>
                <a:cs typeface="Lato-LightItalic"/>
              </a:rPr>
              <a:t>more</a:t>
            </a:r>
            <a:r>
              <a:rPr sz="1200" i="1" spc="-5" dirty="0">
                <a:latin typeface="Lato-LightItalic"/>
                <a:cs typeface="Lato-LightItalic"/>
              </a:rPr>
              <a:t> detail</a:t>
            </a:r>
            <a:r>
              <a:rPr sz="1200" i="1" dirty="0">
                <a:latin typeface="Lato-LightItalic"/>
                <a:cs typeface="Lato-LightItalic"/>
              </a:rPr>
              <a:t> </a:t>
            </a:r>
            <a:r>
              <a:rPr sz="1200" i="1" spc="-5" dirty="0">
                <a:latin typeface="Lato-LightItalic"/>
                <a:cs typeface="Lato-LightItalic"/>
              </a:rPr>
              <a:t>into</a:t>
            </a:r>
            <a:r>
              <a:rPr sz="1200" i="1" dirty="0">
                <a:latin typeface="Lato-LightItalic"/>
                <a:cs typeface="Lato-LightItalic"/>
              </a:rPr>
              <a:t> the</a:t>
            </a:r>
            <a:r>
              <a:rPr sz="1200" i="1" spc="5" dirty="0">
                <a:latin typeface="Lato-LightItalic"/>
                <a:cs typeface="Lato-LightItalic"/>
              </a:rPr>
              <a:t> </a:t>
            </a:r>
            <a:r>
              <a:rPr sz="1200" i="1" spc="-5" dirty="0">
                <a:latin typeface="Lato-LightItalic"/>
                <a:cs typeface="Lato-LightItalic"/>
              </a:rPr>
              <a:t>qualitative </a:t>
            </a:r>
            <a:r>
              <a:rPr sz="1200" i="1" dirty="0">
                <a:latin typeface="Lato-LightItalic"/>
                <a:cs typeface="Lato-LightItalic"/>
              </a:rPr>
              <a:t>aspects</a:t>
            </a:r>
            <a:r>
              <a:rPr sz="1200" i="1" spc="5" dirty="0">
                <a:latin typeface="Lato-LightItalic"/>
                <a:cs typeface="Lato-LightItalic"/>
              </a:rPr>
              <a:t> </a:t>
            </a:r>
            <a:r>
              <a:rPr sz="1200" i="1" spc="-10" dirty="0">
                <a:latin typeface="Lato-LightItalic"/>
                <a:cs typeface="Lato-LightItalic"/>
              </a:rPr>
              <a:t>(e.g.</a:t>
            </a:r>
            <a:r>
              <a:rPr sz="1200" i="1" dirty="0">
                <a:latin typeface="Lato-LightItalic"/>
                <a:cs typeface="Lato-LightItalic"/>
              </a:rPr>
              <a:t> </a:t>
            </a:r>
            <a:r>
              <a:rPr sz="1200" i="1" spc="-5" dirty="0">
                <a:latin typeface="Lato-LightItalic"/>
                <a:cs typeface="Lato-LightItalic"/>
              </a:rPr>
              <a:t>wages,</a:t>
            </a:r>
            <a:r>
              <a:rPr sz="1200" i="1" dirty="0">
                <a:latin typeface="Lato-LightItalic"/>
                <a:cs typeface="Lato-LightItalic"/>
              </a:rPr>
              <a:t> social</a:t>
            </a:r>
            <a:r>
              <a:rPr sz="1200" i="1" spc="5" dirty="0">
                <a:latin typeface="Lato-LightItalic"/>
                <a:cs typeface="Lato-LightItalic"/>
              </a:rPr>
              <a:t> </a:t>
            </a:r>
            <a:r>
              <a:rPr sz="1200" i="1" spc="-10" dirty="0">
                <a:latin typeface="Lato-LightItalic"/>
                <a:cs typeface="Lato-LightItalic"/>
              </a:rPr>
              <a:t>security, </a:t>
            </a:r>
            <a:r>
              <a:rPr sz="1200" i="1" spc="-5" dirty="0">
                <a:latin typeface="Lato-LightItalic"/>
                <a:cs typeface="Lato-LightItalic"/>
              </a:rPr>
              <a:t> decency)</a:t>
            </a:r>
            <a:r>
              <a:rPr sz="1200" i="1" spc="-10" dirty="0">
                <a:latin typeface="Lato-LightItalic"/>
                <a:cs typeface="Lato-LightItalic"/>
              </a:rPr>
              <a:t> </a:t>
            </a:r>
            <a:r>
              <a:rPr sz="1200" i="1" dirty="0">
                <a:latin typeface="Lato-LightItalic"/>
                <a:cs typeface="Lato-LightItalic"/>
              </a:rPr>
              <a:t>of jobs </a:t>
            </a:r>
            <a:r>
              <a:rPr sz="1200" i="1" spc="-10" dirty="0">
                <a:latin typeface="Lato-LightItalic"/>
                <a:cs typeface="Lato-LightItalic"/>
              </a:rPr>
              <a:t>creation</a:t>
            </a:r>
            <a:r>
              <a:rPr sz="1200" i="1" spc="-5" dirty="0">
                <a:latin typeface="Lato-LightItalic"/>
                <a:cs typeface="Lato-LightItalic"/>
              </a:rPr>
              <a:t> in </a:t>
            </a:r>
            <a:r>
              <a:rPr sz="1200" i="1" dirty="0">
                <a:latin typeface="Lato-LightItalic"/>
                <a:cs typeface="Lato-LightItalic"/>
              </a:rPr>
              <a:t>the </a:t>
            </a:r>
            <a:r>
              <a:rPr lang="en-US" sz="1200" i="1" spc="-5" dirty="0">
                <a:latin typeface="Lato-LightItalic"/>
                <a:cs typeface="Lato-LightItalic"/>
              </a:rPr>
              <a:t>renewable energy sector compared to fossil-fuel based technologies </a:t>
            </a:r>
            <a:r>
              <a:rPr sz="1200" i="1" spc="-10" dirty="0">
                <a:latin typeface="Lato-LightItalic"/>
                <a:cs typeface="Lato-LightItalic"/>
              </a:rPr>
              <a:t>.</a:t>
            </a:r>
            <a:endParaRPr sz="1200" dirty="0">
              <a:latin typeface="Lato-LightItalic"/>
              <a:cs typeface="Lato-LightItalic"/>
            </a:endParaRPr>
          </a:p>
        </p:txBody>
      </p:sp>
      <p:graphicFrame>
        <p:nvGraphicFramePr>
          <p:cNvPr id="8" name="object 8"/>
          <p:cNvGraphicFramePr>
            <a:graphicFrameLocks noGrp="1"/>
          </p:cNvGraphicFramePr>
          <p:nvPr>
            <p:extLst>
              <p:ext uri="{D42A27DB-BD31-4B8C-83A1-F6EECF244321}">
                <p14:modId xmlns:p14="http://schemas.microsoft.com/office/powerpoint/2010/main" val="2578083520"/>
              </p:ext>
            </p:extLst>
          </p:nvPr>
        </p:nvGraphicFramePr>
        <p:xfrm>
          <a:off x="3165203" y="1904367"/>
          <a:ext cx="3311797" cy="3627517"/>
        </p:xfrm>
        <a:graphic>
          <a:graphicData uri="http://schemas.openxmlformats.org/drawingml/2006/table">
            <a:tbl>
              <a:tblPr firstRow="1" bandRow="1">
                <a:tableStyleId>{2D5ABB26-0587-4C30-8999-92F81FD0307C}</a:tableStyleId>
              </a:tblPr>
              <a:tblGrid>
                <a:gridCol w="2370076">
                  <a:extLst>
                    <a:ext uri="{9D8B030D-6E8A-4147-A177-3AD203B41FA5}">
                      <a16:colId xmlns:a16="http://schemas.microsoft.com/office/drawing/2014/main" val="20000"/>
                    </a:ext>
                  </a:extLst>
                </a:gridCol>
                <a:gridCol w="941721">
                  <a:extLst>
                    <a:ext uri="{9D8B030D-6E8A-4147-A177-3AD203B41FA5}">
                      <a16:colId xmlns:a16="http://schemas.microsoft.com/office/drawing/2014/main" val="20001"/>
                    </a:ext>
                  </a:extLst>
                </a:gridCol>
              </a:tblGrid>
              <a:tr h="456960">
                <a:tc gridSpan="2">
                  <a:txBody>
                    <a:bodyPr/>
                    <a:lstStyle/>
                    <a:p>
                      <a:pPr marL="97155">
                        <a:lnSpc>
                          <a:spcPct val="100000"/>
                        </a:lnSpc>
                        <a:spcBef>
                          <a:spcPts val="780"/>
                        </a:spcBef>
                      </a:pPr>
                      <a:r>
                        <a:rPr sz="1700" b="1" spc="10" dirty="0">
                          <a:solidFill>
                            <a:srgbClr val="FFFFFF"/>
                          </a:solidFill>
                          <a:latin typeface="Lato"/>
                          <a:cs typeface="Lato"/>
                        </a:rPr>
                        <a:t>Energy</a:t>
                      </a:r>
                      <a:endParaRPr sz="1700">
                        <a:latin typeface="Lato"/>
                        <a:cs typeface="Lato"/>
                      </a:endParaRPr>
                    </a:p>
                  </a:txBody>
                  <a:tcPr marL="0" marR="0" marT="99060" marB="0">
                    <a:lnL w="6350">
                      <a:solidFill>
                        <a:srgbClr val="1F9880"/>
                      </a:solidFill>
                      <a:prstDash val="solid"/>
                    </a:lnL>
                    <a:lnR w="12700">
                      <a:solidFill>
                        <a:srgbClr val="FFFFFF"/>
                      </a:solidFill>
                      <a:prstDash val="solid"/>
                    </a:lnR>
                    <a:lnT w="6350">
                      <a:solidFill>
                        <a:srgbClr val="1F9880"/>
                      </a:solidFill>
                      <a:prstDash val="solid"/>
                    </a:lnT>
                    <a:solidFill>
                      <a:srgbClr val="2DB29B"/>
                    </a:solidFill>
                  </a:tcPr>
                </a:tc>
                <a:tc hMerge="1">
                  <a:txBody>
                    <a:bodyPr/>
                    <a:lstStyle/>
                    <a:p>
                      <a:endParaRPr/>
                    </a:p>
                  </a:txBody>
                  <a:tcPr marL="0" marR="0" marT="0" marB="0"/>
                </a:tc>
                <a:extLst>
                  <a:ext uri="{0D108BD9-81ED-4DB2-BD59-A6C34878D82A}">
                    <a16:rowId xmlns:a16="http://schemas.microsoft.com/office/drawing/2014/main" val="10000"/>
                  </a:ext>
                </a:extLst>
              </a:tr>
              <a:tr h="1047678">
                <a:tc>
                  <a:txBody>
                    <a:bodyPr/>
                    <a:lstStyle/>
                    <a:p>
                      <a:pPr marL="97155">
                        <a:lnSpc>
                          <a:spcPct val="100000"/>
                        </a:lnSpc>
                        <a:spcBef>
                          <a:spcPts val="780"/>
                        </a:spcBef>
                      </a:pPr>
                      <a:r>
                        <a:rPr sz="1700" spc="10" dirty="0">
                          <a:latin typeface="Lato"/>
                          <a:cs typeface="Lato"/>
                        </a:rPr>
                        <a:t>Solar</a:t>
                      </a:r>
                      <a:r>
                        <a:rPr sz="1700" spc="-25" dirty="0">
                          <a:latin typeface="Lato"/>
                          <a:cs typeface="Lato"/>
                        </a:rPr>
                        <a:t> </a:t>
                      </a:r>
                      <a:r>
                        <a:rPr sz="1700" spc="15" dirty="0">
                          <a:latin typeface="Lato"/>
                          <a:cs typeface="Lato"/>
                        </a:rPr>
                        <a:t>PV</a:t>
                      </a:r>
                      <a:endParaRPr sz="1700">
                        <a:latin typeface="Lato"/>
                        <a:cs typeface="Lato"/>
                      </a:endParaRPr>
                    </a:p>
                  </a:txBody>
                  <a:tcPr marL="0" marR="0" marT="99060" marB="0">
                    <a:lnL w="6350">
                      <a:solidFill>
                        <a:srgbClr val="2DB29B"/>
                      </a:solidFill>
                      <a:prstDash val="solid"/>
                    </a:lnL>
                    <a:lnR w="6350">
                      <a:solidFill>
                        <a:srgbClr val="2DB29B"/>
                      </a:solidFill>
                      <a:prstDash val="solid"/>
                    </a:lnR>
                    <a:lnB w="6350">
                      <a:solidFill>
                        <a:srgbClr val="2DB29B"/>
                      </a:solidFill>
                      <a:prstDash val="solid"/>
                    </a:lnB>
                    <a:solidFill>
                      <a:srgbClr val="FBFBFA"/>
                    </a:solidFill>
                  </a:tcPr>
                </a:tc>
                <a:tc>
                  <a:txBody>
                    <a:bodyPr/>
                    <a:lstStyle/>
                    <a:p>
                      <a:pPr marL="97155">
                        <a:lnSpc>
                          <a:spcPct val="100000"/>
                        </a:lnSpc>
                        <a:spcBef>
                          <a:spcPts val="780"/>
                        </a:spcBef>
                      </a:pPr>
                      <a:r>
                        <a:rPr sz="1700" spc="-20" dirty="0">
                          <a:latin typeface="Lato-Light"/>
                          <a:cs typeface="Lato-Light"/>
                        </a:rPr>
                        <a:t>53</a:t>
                      </a:r>
                      <a:endParaRPr sz="1700" dirty="0">
                        <a:latin typeface="Lato-Light"/>
                        <a:cs typeface="Lato-Light"/>
                      </a:endParaRPr>
                    </a:p>
                  </a:txBody>
                  <a:tcPr marL="0" marR="0" marT="99060" marB="0">
                    <a:lnL w="6350">
                      <a:solidFill>
                        <a:srgbClr val="2DB29B"/>
                      </a:solidFill>
                      <a:prstDash val="solid"/>
                    </a:lnL>
                    <a:lnR w="6350">
                      <a:solidFill>
                        <a:srgbClr val="2DB29B"/>
                      </a:solidFill>
                      <a:prstDash val="solid"/>
                    </a:lnR>
                    <a:lnB w="6350">
                      <a:solidFill>
                        <a:srgbClr val="2DB29B"/>
                      </a:solidFill>
                      <a:prstDash val="solid"/>
                    </a:lnB>
                    <a:solidFill>
                      <a:srgbClr val="FBFBFA"/>
                    </a:solidFill>
                  </a:tcPr>
                </a:tc>
                <a:extLst>
                  <a:ext uri="{0D108BD9-81ED-4DB2-BD59-A6C34878D82A}">
                    <a16:rowId xmlns:a16="http://schemas.microsoft.com/office/drawing/2014/main" val="10001"/>
                  </a:ext>
                </a:extLst>
              </a:tr>
              <a:tr h="456960">
                <a:tc>
                  <a:txBody>
                    <a:bodyPr/>
                    <a:lstStyle/>
                    <a:p>
                      <a:pPr marL="97155">
                        <a:lnSpc>
                          <a:spcPct val="100000"/>
                        </a:lnSpc>
                        <a:spcBef>
                          <a:spcPts val="780"/>
                        </a:spcBef>
                      </a:pPr>
                      <a:r>
                        <a:rPr sz="1700" spc="15" dirty="0">
                          <a:latin typeface="Lato"/>
                          <a:cs typeface="Lato"/>
                        </a:rPr>
                        <a:t>Biomass</a:t>
                      </a:r>
                      <a:endParaRPr sz="1700">
                        <a:latin typeface="Lato"/>
                        <a:cs typeface="Lato"/>
                      </a:endParaRPr>
                    </a:p>
                  </a:txBody>
                  <a:tcPr marL="0" marR="0" marT="99060" marB="0">
                    <a:lnL w="6350">
                      <a:solidFill>
                        <a:srgbClr val="2DB29B"/>
                      </a:solidFill>
                      <a:prstDash val="solid"/>
                    </a:lnL>
                    <a:lnR w="6350">
                      <a:solidFill>
                        <a:srgbClr val="2DB29B"/>
                      </a:solidFill>
                      <a:prstDash val="solid"/>
                    </a:lnR>
                    <a:lnT w="6350">
                      <a:solidFill>
                        <a:srgbClr val="2DB29B"/>
                      </a:solidFill>
                      <a:prstDash val="solid"/>
                    </a:lnT>
                    <a:lnB w="6350">
                      <a:solidFill>
                        <a:srgbClr val="2DB29B"/>
                      </a:solidFill>
                      <a:prstDash val="solid"/>
                    </a:lnB>
                  </a:tcPr>
                </a:tc>
                <a:tc>
                  <a:txBody>
                    <a:bodyPr/>
                    <a:lstStyle/>
                    <a:p>
                      <a:pPr marL="97155">
                        <a:lnSpc>
                          <a:spcPct val="100000"/>
                        </a:lnSpc>
                        <a:spcBef>
                          <a:spcPts val="780"/>
                        </a:spcBef>
                      </a:pPr>
                      <a:r>
                        <a:rPr sz="1700" spc="15" dirty="0">
                          <a:latin typeface="Lato-Light"/>
                          <a:cs typeface="Lato-Light"/>
                        </a:rPr>
                        <a:t>55</a:t>
                      </a:r>
                      <a:endParaRPr sz="1700">
                        <a:latin typeface="Lato-Light"/>
                        <a:cs typeface="Lato-Light"/>
                      </a:endParaRPr>
                    </a:p>
                  </a:txBody>
                  <a:tcPr marL="0" marR="0" marT="99060" marB="0">
                    <a:lnL w="6350">
                      <a:solidFill>
                        <a:srgbClr val="2DB29B"/>
                      </a:solidFill>
                      <a:prstDash val="solid"/>
                    </a:lnL>
                    <a:lnR w="6350">
                      <a:solidFill>
                        <a:srgbClr val="2DB29B"/>
                      </a:solidFill>
                      <a:prstDash val="solid"/>
                    </a:lnR>
                    <a:lnT w="6350">
                      <a:solidFill>
                        <a:srgbClr val="2DB29B"/>
                      </a:solidFill>
                      <a:prstDash val="solid"/>
                    </a:lnT>
                    <a:lnB w="6350">
                      <a:solidFill>
                        <a:srgbClr val="2DB29B"/>
                      </a:solidFill>
                      <a:prstDash val="solid"/>
                    </a:lnB>
                  </a:tcPr>
                </a:tc>
                <a:extLst>
                  <a:ext uri="{0D108BD9-81ED-4DB2-BD59-A6C34878D82A}">
                    <a16:rowId xmlns:a16="http://schemas.microsoft.com/office/drawing/2014/main" val="10002"/>
                  </a:ext>
                </a:extLst>
              </a:tr>
              <a:tr h="456960">
                <a:tc>
                  <a:txBody>
                    <a:bodyPr/>
                    <a:lstStyle/>
                    <a:p>
                      <a:pPr marL="97155">
                        <a:lnSpc>
                          <a:spcPct val="100000"/>
                        </a:lnSpc>
                        <a:spcBef>
                          <a:spcPts val="780"/>
                        </a:spcBef>
                      </a:pPr>
                      <a:r>
                        <a:rPr sz="1700" spc="15" dirty="0">
                          <a:latin typeface="Lato"/>
                          <a:cs typeface="Lato"/>
                        </a:rPr>
                        <a:t>H</a:t>
                      </a:r>
                      <a:r>
                        <a:rPr lang="en-US" sz="1700" spc="15" dirty="0">
                          <a:latin typeface="Lato"/>
                          <a:cs typeface="Lato"/>
                        </a:rPr>
                        <a:t>y</a:t>
                      </a:r>
                      <a:r>
                        <a:rPr sz="1700" spc="15" dirty="0">
                          <a:latin typeface="Lato"/>
                          <a:cs typeface="Lato"/>
                        </a:rPr>
                        <a:t>dro</a:t>
                      </a:r>
                      <a:r>
                        <a:rPr sz="1700" spc="-25" dirty="0">
                          <a:latin typeface="Lato"/>
                          <a:cs typeface="Lato"/>
                        </a:rPr>
                        <a:t> </a:t>
                      </a:r>
                      <a:r>
                        <a:rPr sz="1700" spc="10" dirty="0">
                          <a:latin typeface="Lato"/>
                          <a:cs typeface="Lato"/>
                        </a:rPr>
                        <a:t>/Large</a:t>
                      </a:r>
                      <a:endParaRPr sz="1700" dirty="0">
                        <a:latin typeface="Lato"/>
                        <a:cs typeface="Lato"/>
                      </a:endParaRPr>
                    </a:p>
                  </a:txBody>
                  <a:tcPr marL="0" marR="0" marT="99060" marB="0">
                    <a:lnL w="6350">
                      <a:solidFill>
                        <a:srgbClr val="2DB29B"/>
                      </a:solidFill>
                      <a:prstDash val="solid"/>
                    </a:lnL>
                    <a:lnR w="6350">
                      <a:solidFill>
                        <a:srgbClr val="2DB29B"/>
                      </a:solidFill>
                      <a:prstDash val="solid"/>
                    </a:lnR>
                    <a:lnT w="6350">
                      <a:solidFill>
                        <a:srgbClr val="2DB29B"/>
                      </a:solidFill>
                      <a:prstDash val="solid"/>
                    </a:lnT>
                    <a:lnB w="6350">
                      <a:solidFill>
                        <a:srgbClr val="2DB29B"/>
                      </a:solidFill>
                      <a:prstDash val="solid"/>
                    </a:lnB>
                    <a:solidFill>
                      <a:srgbClr val="F7F6F5"/>
                    </a:solidFill>
                  </a:tcPr>
                </a:tc>
                <a:tc>
                  <a:txBody>
                    <a:bodyPr/>
                    <a:lstStyle/>
                    <a:p>
                      <a:pPr marL="97155">
                        <a:lnSpc>
                          <a:spcPct val="100000"/>
                        </a:lnSpc>
                        <a:spcBef>
                          <a:spcPts val="780"/>
                        </a:spcBef>
                      </a:pPr>
                      <a:r>
                        <a:rPr sz="1700" spc="15" dirty="0">
                          <a:latin typeface="Lato-Light"/>
                          <a:cs typeface="Lato-Light"/>
                        </a:rPr>
                        <a:t>19</a:t>
                      </a:r>
                      <a:endParaRPr sz="1700">
                        <a:latin typeface="Lato-Light"/>
                        <a:cs typeface="Lato-Light"/>
                      </a:endParaRPr>
                    </a:p>
                  </a:txBody>
                  <a:tcPr marL="0" marR="0" marT="99060" marB="0">
                    <a:lnL w="6350">
                      <a:solidFill>
                        <a:srgbClr val="2DB29B"/>
                      </a:solidFill>
                      <a:prstDash val="solid"/>
                    </a:lnL>
                    <a:lnR w="6350">
                      <a:solidFill>
                        <a:srgbClr val="2DB29B"/>
                      </a:solidFill>
                      <a:prstDash val="solid"/>
                    </a:lnR>
                    <a:lnT w="6350">
                      <a:solidFill>
                        <a:srgbClr val="2DB29B"/>
                      </a:solidFill>
                      <a:prstDash val="solid"/>
                    </a:lnT>
                    <a:lnB w="6350">
                      <a:solidFill>
                        <a:srgbClr val="2DB29B"/>
                      </a:solidFill>
                      <a:prstDash val="solid"/>
                    </a:lnB>
                    <a:solidFill>
                      <a:srgbClr val="F7F6F5"/>
                    </a:solidFill>
                  </a:tcPr>
                </a:tc>
                <a:extLst>
                  <a:ext uri="{0D108BD9-81ED-4DB2-BD59-A6C34878D82A}">
                    <a16:rowId xmlns:a16="http://schemas.microsoft.com/office/drawing/2014/main" val="10003"/>
                  </a:ext>
                </a:extLst>
              </a:tr>
              <a:tr h="751999">
                <a:tc>
                  <a:txBody>
                    <a:bodyPr/>
                    <a:lstStyle/>
                    <a:p>
                      <a:pPr marL="97155">
                        <a:lnSpc>
                          <a:spcPct val="100000"/>
                        </a:lnSpc>
                        <a:spcBef>
                          <a:spcPts val="780"/>
                        </a:spcBef>
                      </a:pPr>
                      <a:r>
                        <a:rPr sz="1700" spc="15" dirty="0">
                          <a:latin typeface="Lato"/>
                          <a:cs typeface="Lato"/>
                        </a:rPr>
                        <a:t>Geothermal</a:t>
                      </a:r>
                      <a:endParaRPr sz="1700">
                        <a:latin typeface="Lato"/>
                        <a:cs typeface="Lato"/>
                      </a:endParaRPr>
                    </a:p>
                  </a:txBody>
                  <a:tcPr marL="0" marR="0" marT="99060" marB="0">
                    <a:lnL w="6350">
                      <a:solidFill>
                        <a:srgbClr val="2DB29B"/>
                      </a:solidFill>
                      <a:prstDash val="solid"/>
                    </a:lnL>
                    <a:lnR w="6350">
                      <a:solidFill>
                        <a:srgbClr val="2DB29B"/>
                      </a:solidFill>
                      <a:prstDash val="solid"/>
                    </a:lnR>
                    <a:lnT w="6350">
                      <a:solidFill>
                        <a:srgbClr val="2DB29B"/>
                      </a:solidFill>
                      <a:prstDash val="solid"/>
                    </a:lnT>
                    <a:lnB w="6350">
                      <a:solidFill>
                        <a:srgbClr val="2DB29B"/>
                      </a:solidFill>
                      <a:prstDash val="solid"/>
                    </a:lnB>
                  </a:tcPr>
                </a:tc>
                <a:tc>
                  <a:txBody>
                    <a:bodyPr/>
                    <a:lstStyle/>
                    <a:p>
                      <a:pPr marL="97155">
                        <a:lnSpc>
                          <a:spcPct val="100000"/>
                        </a:lnSpc>
                        <a:spcBef>
                          <a:spcPts val="780"/>
                        </a:spcBef>
                      </a:pPr>
                      <a:r>
                        <a:rPr sz="1700" spc="15" dirty="0">
                          <a:latin typeface="Lato-Light"/>
                          <a:cs typeface="Lato-Light"/>
                        </a:rPr>
                        <a:t>14</a:t>
                      </a:r>
                      <a:endParaRPr sz="1700">
                        <a:latin typeface="Lato-Light"/>
                        <a:cs typeface="Lato-Light"/>
                      </a:endParaRPr>
                    </a:p>
                  </a:txBody>
                  <a:tcPr marL="0" marR="0" marT="99060" marB="0">
                    <a:lnL w="6350">
                      <a:solidFill>
                        <a:srgbClr val="2DB29B"/>
                      </a:solidFill>
                      <a:prstDash val="solid"/>
                    </a:lnL>
                    <a:lnR w="6350">
                      <a:solidFill>
                        <a:srgbClr val="2DB29B"/>
                      </a:solidFill>
                      <a:prstDash val="solid"/>
                    </a:lnR>
                    <a:lnT w="6350">
                      <a:solidFill>
                        <a:srgbClr val="2DB29B"/>
                      </a:solidFill>
                      <a:prstDash val="solid"/>
                    </a:lnT>
                    <a:lnB w="6350">
                      <a:solidFill>
                        <a:srgbClr val="2DB29B"/>
                      </a:solidFill>
                      <a:prstDash val="solid"/>
                    </a:lnB>
                  </a:tcPr>
                </a:tc>
                <a:extLst>
                  <a:ext uri="{0D108BD9-81ED-4DB2-BD59-A6C34878D82A}">
                    <a16:rowId xmlns:a16="http://schemas.microsoft.com/office/drawing/2014/main" val="10004"/>
                  </a:ext>
                </a:extLst>
              </a:tr>
              <a:tr h="456960">
                <a:tc>
                  <a:txBody>
                    <a:bodyPr/>
                    <a:lstStyle/>
                    <a:p>
                      <a:pPr marL="97155">
                        <a:lnSpc>
                          <a:spcPct val="100000"/>
                        </a:lnSpc>
                        <a:spcBef>
                          <a:spcPts val="780"/>
                        </a:spcBef>
                      </a:pPr>
                      <a:r>
                        <a:rPr sz="1700" spc="15" dirty="0">
                          <a:latin typeface="Lato"/>
                          <a:cs typeface="Lato"/>
                        </a:rPr>
                        <a:t>Wind</a:t>
                      </a:r>
                      <a:r>
                        <a:rPr sz="1700" spc="-25" dirty="0">
                          <a:latin typeface="Lato"/>
                          <a:cs typeface="Lato"/>
                        </a:rPr>
                        <a:t> </a:t>
                      </a:r>
                      <a:r>
                        <a:rPr sz="1700" spc="15" dirty="0">
                          <a:latin typeface="Lato"/>
                          <a:cs typeface="Lato"/>
                        </a:rPr>
                        <a:t>Onshore</a:t>
                      </a:r>
                      <a:endParaRPr sz="1700">
                        <a:latin typeface="Lato"/>
                        <a:cs typeface="Lato"/>
                      </a:endParaRPr>
                    </a:p>
                  </a:txBody>
                  <a:tcPr marL="0" marR="0" marT="99060" marB="0">
                    <a:lnL w="6350">
                      <a:solidFill>
                        <a:srgbClr val="2DB29B"/>
                      </a:solidFill>
                      <a:prstDash val="solid"/>
                    </a:lnL>
                    <a:lnR w="6350">
                      <a:solidFill>
                        <a:srgbClr val="2DB29B"/>
                      </a:solidFill>
                      <a:prstDash val="solid"/>
                    </a:lnR>
                    <a:lnT w="6350">
                      <a:solidFill>
                        <a:srgbClr val="2DB29B"/>
                      </a:solidFill>
                      <a:prstDash val="solid"/>
                    </a:lnT>
                    <a:lnB w="6350">
                      <a:solidFill>
                        <a:srgbClr val="2DB29B"/>
                      </a:solidFill>
                      <a:prstDash val="solid"/>
                    </a:lnB>
                    <a:solidFill>
                      <a:srgbClr val="F7F6F5"/>
                    </a:solidFill>
                  </a:tcPr>
                </a:tc>
                <a:tc>
                  <a:txBody>
                    <a:bodyPr/>
                    <a:lstStyle/>
                    <a:p>
                      <a:pPr marL="97155">
                        <a:lnSpc>
                          <a:spcPct val="100000"/>
                        </a:lnSpc>
                        <a:spcBef>
                          <a:spcPts val="780"/>
                        </a:spcBef>
                      </a:pPr>
                      <a:r>
                        <a:rPr sz="1700" spc="15" dirty="0">
                          <a:latin typeface="Lato-Light"/>
                          <a:cs typeface="Lato-Light"/>
                        </a:rPr>
                        <a:t>11</a:t>
                      </a:r>
                      <a:endParaRPr sz="1700" dirty="0">
                        <a:latin typeface="Lato-Light"/>
                        <a:cs typeface="Lato-Light"/>
                      </a:endParaRPr>
                    </a:p>
                  </a:txBody>
                  <a:tcPr marL="0" marR="0" marT="99060" marB="0">
                    <a:lnL w="6350">
                      <a:solidFill>
                        <a:srgbClr val="2DB29B"/>
                      </a:solidFill>
                      <a:prstDash val="solid"/>
                    </a:lnL>
                    <a:lnR w="6350">
                      <a:solidFill>
                        <a:srgbClr val="2DB29B"/>
                      </a:solidFill>
                      <a:prstDash val="solid"/>
                    </a:lnR>
                    <a:lnT w="6350">
                      <a:solidFill>
                        <a:srgbClr val="2DB29B"/>
                      </a:solidFill>
                      <a:prstDash val="solid"/>
                    </a:lnT>
                    <a:lnB w="6350">
                      <a:solidFill>
                        <a:srgbClr val="2DB29B"/>
                      </a:solidFill>
                      <a:prstDash val="solid"/>
                    </a:lnB>
                    <a:solidFill>
                      <a:srgbClr val="F7F6F5"/>
                    </a:solidFill>
                  </a:tcPr>
                </a:tc>
                <a:extLst>
                  <a:ext uri="{0D108BD9-81ED-4DB2-BD59-A6C34878D82A}">
                    <a16:rowId xmlns:a16="http://schemas.microsoft.com/office/drawing/2014/main" val="10005"/>
                  </a:ext>
                </a:extLst>
              </a:tr>
            </a:tbl>
          </a:graphicData>
        </a:graphic>
      </p:graphicFrame>
      <p:sp>
        <p:nvSpPr>
          <p:cNvPr id="14" name="object 14"/>
          <p:cNvSpPr txBox="1">
            <a:spLocks noGrp="1"/>
          </p:cNvSpPr>
          <p:nvPr>
            <p:ph type="title"/>
          </p:nvPr>
        </p:nvSpPr>
        <p:spPr>
          <a:xfrm>
            <a:off x="3135301" y="414365"/>
            <a:ext cx="8321675" cy="474489"/>
          </a:xfrm>
          <a:prstGeom prst="rect">
            <a:avLst/>
          </a:prstGeom>
        </p:spPr>
        <p:txBody>
          <a:bodyPr vert="horz" wrap="square" lIns="0" tIns="12700" rIns="0" bIns="0" rtlCol="0">
            <a:spAutoFit/>
          </a:bodyPr>
          <a:lstStyle/>
          <a:p>
            <a:pPr marL="12700" marR="5080">
              <a:lnSpc>
                <a:spcPct val="100000"/>
              </a:lnSpc>
              <a:spcBef>
                <a:spcPts val="100"/>
              </a:spcBef>
            </a:pPr>
            <a:r>
              <a:rPr lang="en-US" sz="3000" dirty="0">
                <a:solidFill>
                  <a:srgbClr val="0F8972"/>
                </a:solidFill>
              </a:rPr>
              <a:t>Jobs created per USD million invested</a:t>
            </a:r>
            <a:endParaRPr sz="3000" dirty="0"/>
          </a:p>
        </p:txBody>
      </p:sp>
      <p:pic>
        <p:nvPicPr>
          <p:cNvPr id="16" name="object 24">
            <a:extLst>
              <a:ext uri="{FF2B5EF4-FFF2-40B4-BE49-F238E27FC236}">
                <a16:creationId xmlns:a16="http://schemas.microsoft.com/office/drawing/2014/main" id="{E68E563C-528F-48D5-80F8-CCA6EE4628CA}"/>
              </a:ext>
            </a:extLst>
          </p:cNvPr>
          <p:cNvPicPr/>
          <p:nvPr/>
        </p:nvPicPr>
        <p:blipFill>
          <a:blip r:embed="rId3" cstate="print"/>
          <a:stretch>
            <a:fillRect/>
          </a:stretch>
        </p:blipFill>
        <p:spPr>
          <a:xfrm>
            <a:off x="762000" y="2197913"/>
            <a:ext cx="1166258" cy="1132735"/>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92742542-2537-4983-ABE8-9384A06F4B1C}"/>
              </a:ext>
            </a:extLst>
          </p:cNvPr>
          <p:cNvPicPr>
            <a:picLocks noChangeAspect="1"/>
          </p:cNvPicPr>
          <p:nvPr/>
        </p:nvPicPr>
        <p:blipFill>
          <a:blip r:embed="rId4"/>
          <a:stretch>
            <a:fillRect/>
          </a:stretch>
        </p:blipFill>
        <p:spPr>
          <a:xfrm>
            <a:off x="762000" y="4129042"/>
            <a:ext cx="888582" cy="9315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object 2">
            <a:extLst>
              <a:ext uri="{FF2B5EF4-FFF2-40B4-BE49-F238E27FC236}">
                <a16:creationId xmlns:a16="http://schemas.microsoft.com/office/drawing/2014/main" id="{8D767048-E880-3541-94CB-80D964AA0654}"/>
              </a:ext>
            </a:extLst>
          </p:cNvPr>
          <p:cNvSpPr/>
          <p:nvPr/>
        </p:nvSpPr>
        <p:spPr>
          <a:xfrm>
            <a:off x="0" y="1427792"/>
            <a:ext cx="9738995" cy="19685"/>
          </a:xfrm>
          <a:custGeom>
            <a:avLst/>
            <a:gdLst/>
            <a:ahLst/>
            <a:cxnLst/>
            <a:rect l="l" t="t" r="r" b="b"/>
            <a:pathLst>
              <a:path w="9738995" h="19684">
                <a:moveTo>
                  <a:pt x="9738978" y="0"/>
                </a:moveTo>
                <a:lnTo>
                  <a:pt x="0" y="0"/>
                </a:lnTo>
                <a:lnTo>
                  <a:pt x="0" y="19088"/>
                </a:lnTo>
                <a:lnTo>
                  <a:pt x="9738978" y="19088"/>
                </a:lnTo>
                <a:lnTo>
                  <a:pt x="9738978" y="0"/>
                </a:lnTo>
                <a:close/>
              </a:path>
            </a:pathLst>
          </a:custGeom>
          <a:solidFill>
            <a:srgbClr val="0F8972"/>
          </a:solidFill>
        </p:spPr>
        <p:txBody>
          <a:bodyPr wrap="square" lIns="0" tIns="0" rIns="0" bIns="0" rtlCol="0"/>
          <a:lstStyle/>
          <a:p>
            <a:endParaRPr/>
          </a:p>
        </p:txBody>
      </p:sp>
      <p:pic>
        <p:nvPicPr>
          <p:cNvPr id="15" name="object 15"/>
          <p:cNvPicPr/>
          <p:nvPr/>
        </p:nvPicPr>
        <p:blipFill>
          <a:blip r:embed="rId2" cstate="print"/>
          <a:stretch>
            <a:fillRect/>
          </a:stretch>
        </p:blipFill>
        <p:spPr>
          <a:xfrm>
            <a:off x="11873379" y="385680"/>
            <a:ext cx="1458009" cy="543537"/>
          </a:xfrm>
          <a:prstGeom prst="rect">
            <a:avLst/>
          </a:prstGeom>
        </p:spPr>
      </p:pic>
      <p:grpSp>
        <p:nvGrpSpPr>
          <p:cNvPr id="16" name="object 16"/>
          <p:cNvGrpSpPr/>
          <p:nvPr/>
        </p:nvGrpSpPr>
        <p:grpSpPr>
          <a:xfrm>
            <a:off x="1248767" y="1944978"/>
            <a:ext cx="1049655" cy="1165860"/>
            <a:chOff x="1099697" y="1961676"/>
            <a:chExt cx="1049655" cy="1165860"/>
          </a:xfrm>
        </p:grpSpPr>
        <p:sp>
          <p:nvSpPr>
            <p:cNvPr id="17" name="object 17"/>
            <p:cNvSpPr/>
            <p:nvPr/>
          </p:nvSpPr>
          <p:spPr>
            <a:xfrm>
              <a:off x="1621437" y="2579753"/>
              <a:ext cx="528320" cy="547370"/>
            </a:xfrm>
            <a:custGeom>
              <a:avLst/>
              <a:gdLst/>
              <a:ahLst/>
              <a:cxnLst/>
              <a:rect l="l" t="t" r="r" b="b"/>
              <a:pathLst>
                <a:path w="528319" h="547369">
                  <a:moveTo>
                    <a:pt x="527706" y="0"/>
                  </a:moveTo>
                  <a:lnTo>
                    <a:pt x="462181" y="8543"/>
                  </a:lnTo>
                  <a:lnTo>
                    <a:pt x="417524" y="16425"/>
                  </a:lnTo>
                  <a:lnTo>
                    <a:pt x="367475" y="27296"/>
                  </a:lnTo>
                  <a:lnTo>
                    <a:pt x="313939" y="41592"/>
                  </a:lnTo>
                  <a:lnTo>
                    <a:pt x="258820" y="59750"/>
                  </a:lnTo>
                  <a:lnTo>
                    <a:pt x="204021" y="82206"/>
                  </a:lnTo>
                  <a:lnTo>
                    <a:pt x="151447" y="109398"/>
                  </a:lnTo>
                  <a:lnTo>
                    <a:pt x="103001" y="141760"/>
                  </a:lnTo>
                  <a:lnTo>
                    <a:pt x="60587" y="179730"/>
                  </a:lnTo>
                  <a:lnTo>
                    <a:pt x="29582" y="222968"/>
                  </a:lnTo>
                  <a:lnTo>
                    <a:pt x="10219" y="271812"/>
                  </a:lnTo>
                  <a:lnTo>
                    <a:pt x="892" y="323257"/>
                  </a:lnTo>
                  <a:lnTo>
                    <a:pt x="0" y="374299"/>
                  </a:lnTo>
                  <a:lnTo>
                    <a:pt x="5937" y="421932"/>
                  </a:lnTo>
                  <a:lnTo>
                    <a:pt x="17100" y="463153"/>
                  </a:lnTo>
                  <a:lnTo>
                    <a:pt x="31885" y="494957"/>
                  </a:lnTo>
                  <a:lnTo>
                    <a:pt x="107818" y="414781"/>
                  </a:lnTo>
                  <a:lnTo>
                    <a:pt x="103538" y="256730"/>
                  </a:lnTo>
                  <a:lnTo>
                    <a:pt x="104823" y="249212"/>
                  </a:lnTo>
                  <a:lnTo>
                    <a:pt x="108712" y="242952"/>
                  </a:lnTo>
                  <a:lnTo>
                    <a:pt x="114627" y="238562"/>
                  </a:lnTo>
                  <a:lnTo>
                    <a:pt x="121991" y="236651"/>
                  </a:lnTo>
                  <a:lnTo>
                    <a:pt x="130225" y="237966"/>
                  </a:lnTo>
                  <a:lnTo>
                    <a:pt x="136566" y="241993"/>
                  </a:lnTo>
                  <a:lnTo>
                    <a:pt x="140938" y="248099"/>
                  </a:lnTo>
                  <a:lnTo>
                    <a:pt x="142692" y="255663"/>
                  </a:lnTo>
                  <a:lnTo>
                    <a:pt x="145905" y="374586"/>
                  </a:lnTo>
                  <a:lnTo>
                    <a:pt x="294826" y="217398"/>
                  </a:lnTo>
                  <a:lnTo>
                    <a:pt x="299525" y="215353"/>
                  </a:lnTo>
                  <a:lnTo>
                    <a:pt x="309520" y="214782"/>
                  </a:lnTo>
                  <a:lnTo>
                    <a:pt x="314854" y="216547"/>
                  </a:lnTo>
                  <a:lnTo>
                    <a:pt x="318918" y="220395"/>
                  </a:lnTo>
                  <a:lnTo>
                    <a:pt x="323385" y="226755"/>
                  </a:lnTo>
                  <a:lnTo>
                    <a:pt x="325017" y="234081"/>
                  </a:lnTo>
                  <a:lnTo>
                    <a:pt x="323786" y="241485"/>
                  </a:lnTo>
                  <a:lnTo>
                    <a:pt x="319667" y="248081"/>
                  </a:lnTo>
                  <a:lnTo>
                    <a:pt x="271318" y="299097"/>
                  </a:lnTo>
                  <a:lnTo>
                    <a:pt x="340419" y="297230"/>
                  </a:lnTo>
                  <a:lnTo>
                    <a:pt x="348075" y="298554"/>
                  </a:lnTo>
                  <a:lnTo>
                    <a:pt x="354403" y="302575"/>
                  </a:lnTo>
                  <a:lnTo>
                    <a:pt x="358762" y="308680"/>
                  </a:lnTo>
                  <a:lnTo>
                    <a:pt x="360510" y="316255"/>
                  </a:lnTo>
                  <a:lnTo>
                    <a:pt x="359195" y="323924"/>
                  </a:lnTo>
                  <a:lnTo>
                    <a:pt x="355198" y="330265"/>
                  </a:lnTo>
                  <a:lnTo>
                    <a:pt x="349101" y="334627"/>
                  </a:lnTo>
                  <a:lnTo>
                    <a:pt x="341485" y="336359"/>
                  </a:lnTo>
                  <a:lnTo>
                    <a:pt x="233243" y="339280"/>
                  </a:lnTo>
                  <a:lnTo>
                    <a:pt x="60307" y="521881"/>
                  </a:lnTo>
                  <a:lnTo>
                    <a:pt x="92875" y="534915"/>
                  </a:lnTo>
                  <a:lnTo>
                    <a:pt x="134646" y="543819"/>
                  </a:lnTo>
                  <a:lnTo>
                    <a:pt x="182535" y="547158"/>
                  </a:lnTo>
                  <a:lnTo>
                    <a:pt x="233457" y="543492"/>
                  </a:lnTo>
                  <a:lnTo>
                    <a:pt x="284324" y="531385"/>
                  </a:lnTo>
                  <a:lnTo>
                    <a:pt x="332052" y="509399"/>
                  </a:lnTo>
                  <a:lnTo>
                    <a:pt x="373553" y="476097"/>
                  </a:lnTo>
                  <a:lnTo>
                    <a:pt x="409207" y="431658"/>
                  </a:lnTo>
                  <a:lnTo>
                    <a:pt x="438920" y="381514"/>
                  </a:lnTo>
                  <a:lnTo>
                    <a:pt x="463233" y="327540"/>
                  </a:lnTo>
                  <a:lnTo>
                    <a:pt x="482688" y="271611"/>
                  </a:lnTo>
                  <a:lnTo>
                    <a:pt x="497826" y="215603"/>
                  </a:lnTo>
                  <a:lnTo>
                    <a:pt x="509188" y="161390"/>
                  </a:lnTo>
                  <a:lnTo>
                    <a:pt x="517315" y="110848"/>
                  </a:lnTo>
                  <a:lnTo>
                    <a:pt x="522750" y="65852"/>
                  </a:lnTo>
                  <a:lnTo>
                    <a:pt x="526033" y="28278"/>
                  </a:lnTo>
                  <a:lnTo>
                    <a:pt x="527706" y="0"/>
                  </a:lnTo>
                  <a:close/>
                </a:path>
              </a:pathLst>
            </a:custGeom>
            <a:solidFill>
              <a:srgbClr val="0BB89C"/>
            </a:solidFill>
          </p:spPr>
          <p:txBody>
            <a:bodyPr wrap="square" lIns="0" tIns="0" rIns="0" bIns="0" rtlCol="0"/>
            <a:lstStyle/>
            <a:p>
              <a:endParaRPr/>
            </a:p>
          </p:txBody>
        </p:sp>
        <p:sp>
          <p:nvSpPr>
            <p:cNvPr id="18" name="object 18"/>
            <p:cNvSpPr/>
            <p:nvPr/>
          </p:nvSpPr>
          <p:spPr>
            <a:xfrm>
              <a:off x="1112397" y="2333882"/>
              <a:ext cx="730885" cy="772160"/>
            </a:xfrm>
            <a:custGeom>
              <a:avLst/>
              <a:gdLst/>
              <a:ahLst/>
              <a:cxnLst/>
              <a:rect l="l" t="t" r="r" b="b"/>
              <a:pathLst>
                <a:path w="730885" h="772160">
                  <a:moveTo>
                    <a:pt x="730355" y="0"/>
                  </a:moveTo>
                  <a:lnTo>
                    <a:pt x="216259" y="0"/>
                  </a:lnTo>
                  <a:lnTo>
                    <a:pt x="223933" y="47232"/>
                  </a:lnTo>
                  <a:lnTo>
                    <a:pt x="238854" y="90252"/>
                  </a:lnTo>
                  <a:lnTo>
                    <a:pt x="261007" y="129319"/>
                  </a:lnTo>
                  <a:lnTo>
                    <a:pt x="290377" y="164690"/>
                  </a:lnTo>
                  <a:lnTo>
                    <a:pt x="326953" y="196621"/>
                  </a:lnTo>
                  <a:lnTo>
                    <a:pt x="293304" y="210753"/>
                  </a:lnTo>
                  <a:lnTo>
                    <a:pt x="215239" y="252904"/>
                  </a:lnTo>
                  <a:lnTo>
                    <a:pt x="172629" y="283508"/>
                  </a:lnTo>
                  <a:lnTo>
                    <a:pt x="135556" y="316132"/>
                  </a:lnTo>
                  <a:lnTo>
                    <a:pt x="103710" y="350649"/>
                  </a:lnTo>
                  <a:lnTo>
                    <a:pt x="76782" y="386933"/>
                  </a:lnTo>
                  <a:lnTo>
                    <a:pt x="54462" y="424856"/>
                  </a:lnTo>
                  <a:lnTo>
                    <a:pt x="36442" y="464292"/>
                  </a:lnTo>
                  <a:lnTo>
                    <a:pt x="22411" y="505115"/>
                  </a:lnTo>
                  <a:lnTo>
                    <a:pt x="12061" y="547197"/>
                  </a:lnTo>
                  <a:lnTo>
                    <a:pt x="5082" y="590413"/>
                  </a:lnTo>
                  <a:lnTo>
                    <a:pt x="1164" y="634635"/>
                  </a:lnTo>
                  <a:lnTo>
                    <a:pt x="0" y="679736"/>
                  </a:lnTo>
                  <a:lnTo>
                    <a:pt x="1278" y="725590"/>
                  </a:lnTo>
                  <a:lnTo>
                    <a:pt x="4690" y="772071"/>
                  </a:lnTo>
                  <a:lnTo>
                    <a:pt x="469434" y="772071"/>
                  </a:lnTo>
                  <a:lnTo>
                    <a:pt x="460042" y="721672"/>
                  </a:lnTo>
                  <a:lnTo>
                    <a:pt x="454427" y="673054"/>
                  </a:lnTo>
                  <a:lnTo>
                    <a:pt x="452715" y="626267"/>
                  </a:lnTo>
                  <a:lnTo>
                    <a:pt x="455037" y="581363"/>
                  </a:lnTo>
                  <a:lnTo>
                    <a:pt x="461520" y="538393"/>
                  </a:lnTo>
                  <a:lnTo>
                    <a:pt x="472293" y="497408"/>
                  </a:lnTo>
                  <a:lnTo>
                    <a:pt x="487484" y="458458"/>
                  </a:lnTo>
                  <a:lnTo>
                    <a:pt x="507222" y="421596"/>
                  </a:lnTo>
                  <a:lnTo>
                    <a:pt x="531635" y="386872"/>
                  </a:lnTo>
                  <a:lnTo>
                    <a:pt x="560851" y="354338"/>
                  </a:lnTo>
                  <a:lnTo>
                    <a:pt x="595000" y="324044"/>
                  </a:lnTo>
                  <a:lnTo>
                    <a:pt x="634209" y="296041"/>
                  </a:lnTo>
                  <a:lnTo>
                    <a:pt x="678608" y="270382"/>
                  </a:lnTo>
                  <a:lnTo>
                    <a:pt x="728323" y="247116"/>
                  </a:lnTo>
                  <a:lnTo>
                    <a:pt x="621097" y="195821"/>
                  </a:lnTo>
                  <a:lnTo>
                    <a:pt x="657314" y="164051"/>
                  </a:lnTo>
                  <a:lnTo>
                    <a:pt x="686430" y="128816"/>
                  </a:lnTo>
                  <a:lnTo>
                    <a:pt x="708365" y="89883"/>
                  </a:lnTo>
                  <a:lnTo>
                    <a:pt x="723034" y="47022"/>
                  </a:lnTo>
                  <a:lnTo>
                    <a:pt x="730355" y="0"/>
                  </a:lnTo>
                  <a:close/>
                </a:path>
              </a:pathLst>
            </a:custGeom>
            <a:solidFill>
              <a:srgbClr val="00BDCF"/>
            </a:solidFill>
          </p:spPr>
          <p:txBody>
            <a:bodyPr wrap="square" lIns="0" tIns="0" rIns="0" bIns="0" rtlCol="0"/>
            <a:lstStyle/>
            <a:p>
              <a:endParaRPr/>
            </a:p>
          </p:txBody>
        </p:sp>
        <p:sp>
          <p:nvSpPr>
            <p:cNvPr id="19" name="object 19"/>
            <p:cNvSpPr/>
            <p:nvPr/>
          </p:nvSpPr>
          <p:spPr>
            <a:xfrm>
              <a:off x="1112397" y="2333882"/>
              <a:ext cx="730885" cy="772160"/>
            </a:xfrm>
            <a:custGeom>
              <a:avLst/>
              <a:gdLst/>
              <a:ahLst/>
              <a:cxnLst/>
              <a:rect l="l" t="t" r="r" b="b"/>
              <a:pathLst>
                <a:path w="730885" h="772160">
                  <a:moveTo>
                    <a:pt x="326953" y="196621"/>
                  </a:moveTo>
                  <a:lnTo>
                    <a:pt x="290377" y="164690"/>
                  </a:lnTo>
                  <a:lnTo>
                    <a:pt x="261007" y="129319"/>
                  </a:lnTo>
                  <a:lnTo>
                    <a:pt x="238854" y="90252"/>
                  </a:lnTo>
                  <a:lnTo>
                    <a:pt x="223933" y="47232"/>
                  </a:lnTo>
                  <a:lnTo>
                    <a:pt x="216259" y="0"/>
                  </a:lnTo>
                  <a:lnTo>
                    <a:pt x="730355" y="0"/>
                  </a:lnTo>
                  <a:lnTo>
                    <a:pt x="723034" y="47022"/>
                  </a:lnTo>
                  <a:lnTo>
                    <a:pt x="708365" y="89883"/>
                  </a:lnTo>
                  <a:lnTo>
                    <a:pt x="686430" y="128816"/>
                  </a:lnTo>
                  <a:lnTo>
                    <a:pt x="657314" y="164051"/>
                  </a:lnTo>
                  <a:lnTo>
                    <a:pt x="621097" y="195821"/>
                  </a:lnTo>
                  <a:lnTo>
                    <a:pt x="646878" y="208154"/>
                  </a:lnTo>
                  <a:lnTo>
                    <a:pt x="672796" y="220554"/>
                  </a:lnTo>
                  <a:lnTo>
                    <a:pt x="699671" y="233411"/>
                  </a:lnTo>
                  <a:lnTo>
                    <a:pt x="728323" y="247116"/>
                  </a:lnTo>
                  <a:lnTo>
                    <a:pt x="678608" y="270382"/>
                  </a:lnTo>
                  <a:lnTo>
                    <a:pt x="634209" y="296041"/>
                  </a:lnTo>
                  <a:lnTo>
                    <a:pt x="595000" y="324044"/>
                  </a:lnTo>
                  <a:lnTo>
                    <a:pt x="560851" y="354338"/>
                  </a:lnTo>
                  <a:lnTo>
                    <a:pt x="531635" y="386872"/>
                  </a:lnTo>
                  <a:lnTo>
                    <a:pt x="507222" y="421596"/>
                  </a:lnTo>
                  <a:lnTo>
                    <a:pt x="487484" y="458458"/>
                  </a:lnTo>
                  <a:lnTo>
                    <a:pt x="472293" y="497408"/>
                  </a:lnTo>
                  <a:lnTo>
                    <a:pt x="461520" y="538393"/>
                  </a:lnTo>
                  <a:lnTo>
                    <a:pt x="455037" y="581363"/>
                  </a:lnTo>
                  <a:lnTo>
                    <a:pt x="452715" y="626267"/>
                  </a:lnTo>
                  <a:lnTo>
                    <a:pt x="454427" y="673054"/>
                  </a:lnTo>
                  <a:lnTo>
                    <a:pt x="460042" y="721672"/>
                  </a:lnTo>
                  <a:lnTo>
                    <a:pt x="469434" y="772071"/>
                  </a:lnTo>
                  <a:lnTo>
                    <a:pt x="4690" y="772071"/>
                  </a:lnTo>
                  <a:lnTo>
                    <a:pt x="1278" y="725590"/>
                  </a:lnTo>
                  <a:lnTo>
                    <a:pt x="0" y="679736"/>
                  </a:lnTo>
                  <a:lnTo>
                    <a:pt x="1164" y="634635"/>
                  </a:lnTo>
                  <a:lnTo>
                    <a:pt x="5082" y="590413"/>
                  </a:lnTo>
                  <a:lnTo>
                    <a:pt x="12061" y="547197"/>
                  </a:lnTo>
                  <a:lnTo>
                    <a:pt x="22411" y="505115"/>
                  </a:lnTo>
                  <a:lnTo>
                    <a:pt x="36442" y="464292"/>
                  </a:lnTo>
                  <a:lnTo>
                    <a:pt x="54462" y="424856"/>
                  </a:lnTo>
                  <a:lnTo>
                    <a:pt x="76782" y="386933"/>
                  </a:lnTo>
                  <a:lnTo>
                    <a:pt x="103710" y="350649"/>
                  </a:lnTo>
                  <a:lnTo>
                    <a:pt x="135556" y="316132"/>
                  </a:lnTo>
                  <a:lnTo>
                    <a:pt x="172629" y="283508"/>
                  </a:lnTo>
                  <a:lnTo>
                    <a:pt x="215239" y="252904"/>
                  </a:lnTo>
                  <a:lnTo>
                    <a:pt x="263694" y="224447"/>
                  </a:lnTo>
                  <a:lnTo>
                    <a:pt x="309503" y="204015"/>
                  </a:lnTo>
                  <a:lnTo>
                    <a:pt x="326953" y="196621"/>
                  </a:lnTo>
                </a:path>
              </a:pathLst>
            </a:custGeom>
            <a:ln w="25400">
              <a:solidFill>
                <a:srgbClr val="0D2959"/>
              </a:solidFill>
            </a:ln>
          </p:spPr>
          <p:txBody>
            <a:bodyPr wrap="square" lIns="0" tIns="0" rIns="0" bIns="0" rtlCol="0"/>
            <a:lstStyle/>
            <a:p>
              <a:endParaRPr/>
            </a:p>
          </p:txBody>
        </p:sp>
        <p:sp>
          <p:nvSpPr>
            <p:cNvPr id="20" name="object 20"/>
            <p:cNvSpPr/>
            <p:nvPr/>
          </p:nvSpPr>
          <p:spPr>
            <a:xfrm>
              <a:off x="1275756" y="1974376"/>
              <a:ext cx="608330" cy="298450"/>
            </a:xfrm>
            <a:custGeom>
              <a:avLst/>
              <a:gdLst/>
              <a:ahLst/>
              <a:cxnLst/>
              <a:rect l="l" t="t" r="r" b="b"/>
              <a:pathLst>
                <a:path w="608330" h="298450">
                  <a:moveTo>
                    <a:pt x="305005" y="0"/>
                  </a:moveTo>
                  <a:lnTo>
                    <a:pt x="260081" y="4690"/>
                  </a:lnTo>
                  <a:lnTo>
                    <a:pt x="213715" y="17013"/>
                  </a:lnTo>
                  <a:lnTo>
                    <a:pt x="169323" y="35638"/>
                  </a:lnTo>
                  <a:lnTo>
                    <a:pt x="130397" y="59549"/>
                  </a:lnTo>
                  <a:lnTo>
                    <a:pt x="97651" y="89220"/>
                  </a:lnTo>
                  <a:lnTo>
                    <a:pt x="71799" y="125128"/>
                  </a:lnTo>
                  <a:lnTo>
                    <a:pt x="53552" y="167749"/>
                  </a:lnTo>
                  <a:lnTo>
                    <a:pt x="43624" y="217558"/>
                  </a:lnTo>
                  <a:lnTo>
                    <a:pt x="43002" y="223667"/>
                  </a:lnTo>
                  <a:lnTo>
                    <a:pt x="36271" y="233002"/>
                  </a:lnTo>
                  <a:lnTo>
                    <a:pt x="988" y="256257"/>
                  </a:lnTo>
                  <a:lnTo>
                    <a:pt x="0" y="270492"/>
                  </a:lnTo>
                  <a:lnTo>
                    <a:pt x="4699" y="285153"/>
                  </a:lnTo>
                  <a:lnTo>
                    <a:pt x="14044" y="293455"/>
                  </a:lnTo>
                  <a:lnTo>
                    <a:pt x="26730" y="297140"/>
                  </a:lnTo>
                  <a:lnTo>
                    <a:pt x="41452" y="297949"/>
                  </a:lnTo>
                  <a:lnTo>
                    <a:pt x="401727" y="297710"/>
                  </a:lnTo>
                  <a:lnTo>
                    <a:pt x="575041" y="297698"/>
                  </a:lnTo>
                  <a:lnTo>
                    <a:pt x="586927" y="296501"/>
                  </a:lnTo>
                  <a:lnTo>
                    <a:pt x="597128" y="292152"/>
                  </a:lnTo>
                  <a:lnTo>
                    <a:pt x="604396" y="284031"/>
                  </a:lnTo>
                  <a:lnTo>
                    <a:pt x="608215" y="271444"/>
                  </a:lnTo>
                  <a:lnTo>
                    <a:pt x="607964" y="258139"/>
                  </a:lnTo>
                  <a:lnTo>
                    <a:pt x="603621" y="247494"/>
                  </a:lnTo>
                  <a:lnTo>
                    <a:pt x="595406" y="239985"/>
                  </a:lnTo>
                  <a:lnTo>
                    <a:pt x="585395" y="236697"/>
                  </a:lnTo>
                  <a:lnTo>
                    <a:pt x="144665" y="236697"/>
                  </a:lnTo>
                  <a:lnTo>
                    <a:pt x="144665" y="136469"/>
                  </a:lnTo>
                  <a:lnTo>
                    <a:pt x="147671" y="121333"/>
                  </a:lnTo>
                  <a:lnTo>
                    <a:pt x="155868" y="108972"/>
                  </a:lnTo>
                  <a:lnTo>
                    <a:pt x="168031" y="100638"/>
                  </a:lnTo>
                  <a:lnTo>
                    <a:pt x="182930" y="97581"/>
                  </a:lnTo>
                  <a:lnTo>
                    <a:pt x="267392" y="97581"/>
                  </a:lnTo>
                  <a:lnTo>
                    <a:pt x="269405" y="87447"/>
                  </a:lnTo>
                  <a:lnTo>
                    <a:pt x="277612" y="75079"/>
                  </a:lnTo>
                  <a:lnTo>
                    <a:pt x="289776" y="66742"/>
                  </a:lnTo>
                  <a:lnTo>
                    <a:pt x="304660" y="63685"/>
                  </a:lnTo>
                  <a:lnTo>
                    <a:pt x="479576" y="63685"/>
                  </a:lnTo>
                  <a:lnTo>
                    <a:pt x="468985" y="54663"/>
                  </a:lnTo>
                  <a:lnTo>
                    <a:pt x="430478" y="30273"/>
                  </a:lnTo>
                  <a:lnTo>
                    <a:pt x="390268" y="12936"/>
                  </a:lnTo>
                  <a:lnTo>
                    <a:pt x="348422" y="2796"/>
                  </a:lnTo>
                  <a:lnTo>
                    <a:pt x="305005" y="0"/>
                  </a:lnTo>
                  <a:close/>
                </a:path>
                <a:path w="608330" h="298450">
                  <a:moveTo>
                    <a:pt x="575041" y="297698"/>
                  </a:moveTo>
                  <a:lnTo>
                    <a:pt x="466671" y="297698"/>
                  </a:lnTo>
                  <a:lnTo>
                    <a:pt x="574306" y="297772"/>
                  </a:lnTo>
                  <a:lnTo>
                    <a:pt x="575041" y="297698"/>
                  </a:lnTo>
                  <a:close/>
                </a:path>
                <a:path w="608330" h="298450">
                  <a:moveTo>
                    <a:pt x="401727" y="297710"/>
                  </a:moveTo>
                  <a:lnTo>
                    <a:pt x="146950" y="297710"/>
                  </a:lnTo>
                  <a:lnTo>
                    <a:pt x="305219" y="297759"/>
                  </a:lnTo>
                  <a:lnTo>
                    <a:pt x="401727" y="297710"/>
                  </a:lnTo>
                  <a:close/>
                </a:path>
                <a:path w="608330" h="298450">
                  <a:moveTo>
                    <a:pt x="267392" y="97581"/>
                  </a:moveTo>
                  <a:lnTo>
                    <a:pt x="182930" y="97581"/>
                  </a:lnTo>
                  <a:lnTo>
                    <a:pt x="197863" y="100638"/>
                  </a:lnTo>
                  <a:lnTo>
                    <a:pt x="210026" y="108972"/>
                  </a:lnTo>
                  <a:lnTo>
                    <a:pt x="218226" y="121333"/>
                  </a:lnTo>
                  <a:lnTo>
                    <a:pt x="221234" y="136469"/>
                  </a:lnTo>
                  <a:lnTo>
                    <a:pt x="221234" y="236697"/>
                  </a:lnTo>
                  <a:lnTo>
                    <a:pt x="266395" y="236697"/>
                  </a:lnTo>
                  <a:lnTo>
                    <a:pt x="266395" y="102598"/>
                  </a:lnTo>
                  <a:lnTo>
                    <a:pt x="267392" y="97581"/>
                  </a:lnTo>
                  <a:close/>
                </a:path>
                <a:path w="608330" h="298450">
                  <a:moveTo>
                    <a:pt x="479576" y="63685"/>
                  </a:moveTo>
                  <a:lnTo>
                    <a:pt x="304660" y="63685"/>
                  </a:lnTo>
                  <a:lnTo>
                    <a:pt x="319607" y="66742"/>
                  </a:lnTo>
                  <a:lnTo>
                    <a:pt x="331774" y="75079"/>
                  </a:lnTo>
                  <a:lnTo>
                    <a:pt x="339979" y="87447"/>
                  </a:lnTo>
                  <a:lnTo>
                    <a:pt x="342988" y="102598"/>
                  </a:lnTo>
                  <a:lnTo>
                    <a:pt x="342988" y="236697"/>
                  </a:lnTo>
                  <a:lnTo>
                    <a:pt x="386778" y="236697"/>
                  </a:lnTo>
                  <a:lnTo>
                    <a:pt x="386778" y="136469"/>
                  </a:lnTo>
                  <a:lnTo>
                    <a:pt x="389783" y="121333"/>
                  </a:lnTo>
                  <a:lnTo>
                    <a:pt x="397981" y="108972"/>
                  </a:lnTo>
                  <a:lnTo>
                    <a:pt x="410143" y="100638"/>
                  </a:lnTo>
                  <a:lnTo>
                    <a:pt x="425043" y="97581"/>
                  </a:lnTo>
                  <a:lnTo>
                    <a:pt x="515772" y="97581"/>
                  </a:lnTo>
                  <a:lnTo>
                    <a:pt x="505726" y="85961"/>
                  </a:lnTo>
                  <a:lnTo>
                    <a:pt x="479576" y="63685"/>
                  </a:lnTo>
                  <a:close/>
                </a:path>
                <a:path w="608330" h="298450">
                  <a:moveTo>
                    <a:pt x="515772" y="97581"/>
                  </a:moveTo>
                  <a:lnTo>
                    <a:pt x="425107" y="97581"/>
                  </a:lnTo>
                  <a:lnTo>
                    <a:pt x="439992" y="100638"/>
                  </a:lnTo>
                  <a:lnTo>
                    <a:pt x="452146" y="108972"/>
                  </a:lnTo>
                  <a:lnTo>
                    <a:pt x="460341" y="121333"/>
                  </a:lnTo>
                  <a:lnTo>
                    <a:pt x="463346" y="136469"/>
                  </a:lnTo>
                  <a:lnTo>
                    <a:pt x="463346" y="236697"/>
                  </a:lnTo>
                  <a:lnTo>
                    <a:pt x="585395" y="236697"/>
                  </a:lnTo>
                  <a:lnTo>
                    <a:pt x="583539" y="236088"/>
                  </a:lnTo>
                  <a:lnTo>
                    <a:pt x="574162" y="233388"/>
                  </a:lnTo>
                  <a:lnTo>
                    <a:pt x="568685" y="228595"/>
                  </a:lnTo>
                  <a:lnTo>
                    <a:pt x="565939" y="221725"/>
                  </a:lnTo>
                  <a:lnTo>
                    <a:pt x="564756" y="212796"/>
                  </a:lnTo>
                  <a:lnTo>
                    <a:pt x="558833" y="176812"/>
                  </a:lnTo>
                  <a:lnTo>
                    <a:pt x="546966" y="143520"/>
                  </a:lnTo>
                  <a:lnTo>
                    <a:pt x="529237" y="113158"/>
                  </a:lnTo>
                  <a:lnTo>
                    <a:pt x="515772" y="97581"/>
                  </a:lnTo>
                  <a:close/>
                </a:path>
              </a:pathLst>
            </a:custGeom>
            <a:solidFill>
              <a:srgbClr val="0F99AB"/>
            </a:solidFill>
          </p:spPr>
          <p:txBody>
            <a:bodyPr wrap="square" lIns="0" tIns="0" rIns="0" bIns="0" rtlCol="0"/>
            <a:lstStyle/>
            <a:p>
              <a:endParaRPr/>
            </a:p>
          </p:txBody>
        </p:sp>
        <p:pic>
          <p:nvPicPr>
            <p:cNvPr id="21" name="object 21"/>
            <p:cNvPicPr/>
            <p:nvPr/>
          </p:nvPicPr>
          <p:blipFill>
            <a:blip r:embed="rId3" cstate="print"/>
            <a:stretch>
              <a:fillRect/>
            </a:stretch>
          </p:blipFill>
          <p:spPr>
            <a:xfrm>
              <a:off x="1529452" y="2025361"/>
              <a:ext cx="222351" cy="198412"/>
            </a:xfrm>
            <a:prstGeom prst="rect">
              <a:avLst/>
            </a:prstGeom>
          </p:spPr>
        </p:pic>
        <p:pic>
          <p:nvPicPr>
            <p:cNvPr id="22" name="object 22"/>
            <p:cNvPicPr/>
            <p:nvPr/>
          </p:nvPicPr>
          <p:blipFill>
            <a:blip r:embed="rId4" cstate="print"/>
            <a:stretch>
              <a:fillRect/>
            </a:stretch>
          </p:blipFill>
          <p:spPr>
            <a:xfrm>
              <a:off x="1407722" y="2059258"/>
              <a:ext cx="101968" cy="164515"/>
            </a:xfrm>
            <a:prstGeom prst="rect">
              <a:avLst/>
            </a:prstGeom>
          </p:spPr>
        </p:pic>
        <p:sp>
          <p:nvSpPr>
            <p:cNvPr id="23" name="object 23"/>
            <p:cNvSpPr/>
            <p:nvPr/>
          </p:nvSpPr>
          <p:spPr>
            <a:xfrm>
              <a:off x="1275756" y="1974376"/>
              <a:ext cx="608330" cy="298450"/>
            </a:xfrm>
            <a:custGeom>
              <a:avLst/>
              <a:gdLst/>
              <a:ahLst/>
              <a:cxnLst/>
              <a:rect l="l" t="t" r="r" b="b"/>
              <a:pathLst>
                <a:path w="608330" h="298450">
                  <a:moveTo>
                    <a:pt x="583539" y="236088"/>
                  </a:moveTo>
                  <a:lnTo>
                    <a:pt x="574162" y="233388"/>
                  </a:lnTo>
                  <a:lnTo>
                    <a:pt x="568685" y="228595"/>
                  </a:lnTo>
                  <a:lnTo>
                    <a:pt x="565939" y="221725"/>
                  </a:lnTo>
                  <a:lnTo>
                    <a:pt x="564756" y="212796"/>
                  </a:lnTo>
                  <a:lnTo>
                    <a:pt x="558833" y="176812"/>
                  </a:lnTo>
                  <a:lnTo>
                    <a:pt x="529237" y="113158"/>
                  </a:lnTo>
                  <a:lnTo>
                    <a:pt x="468985" y="54663"/>
                  </a:lnTo>
                  <a:lnTo>
                    <a:pt x="430478" y="30273"/>
                  </a:lnTo>
                  <a:lnTo>
                    <a:pt x="390268" y="12936"/>
                  </a:lnTo>
                  <a:lnTo>
                    <a:pt x="348422" y="2796"/>
                  </a:lnTo>
                  <a:lnTo>
                    <a:pt x="305005" y="0"/>
                  </a:lnTo>
                  <a:lnTo>
                    <a:pt x="260081" y="4690"/>
                  </a:lnTo>
                  <a:lnTo>
                    <a:pt x="213715" y="17013"/>
                  </a:lnTo>
                  <a:lnTo>
                    <a:pt x="169323" y="35638"/>
                  </a:lnTo>
                  <a:lnTo>
                    <a:pt x="130397" y="59549"/>
                  </a:lnTo>
                  <a:lnTo>
                    <a:pt x="97651" y="89220"/>
                  </a:lnTo>
                  <a:lnTo>
                    <a:pt x="71799" y="125128"/>
                  </a:lnTo>
                  <a:lnTo>
                    <a:pt x="53552" y="167749"/>
                  </a:lnTo>
                  <a:lnTo>
                    <a:pt x="43624" y="217558"/>
                  </a:lnTo>
                  <a:lnTo>
                    <a:pt x="43002" y="223667"/>
                  </a:lnTo>
                  <a:lnTo>
                    <a:pt x="36271" y="233002"/>
                  </a:lnTo>
                  <a:lnTo>
                    <a:pt x="988" y="256257"/>
                  </a:lnTo>
                  <a:lnTo>
                    <a:pt x="0" y="270492"/>
                  </a:lnTo>
                  <a:lnTo>
                    <a:pt x="4699" y="285153"/>
                  </a:lnTo>
                  <a:lnTo>
                    <a:pt x="14044" y="293455"/>
                  </a:lnTo>
                  <a:lnTo>
                    <a:pt x="26730" y="297140"/>
                  </a:lnTo>
                  <a:lnTo>
                    <a:pt x="41452" y="297949"/>
                  </a:lnTo>
                  <a:lnTo>
                    <a:pt x="94199" y="297775"/>
                  </a:lnTo>
                  <a:lnTo>
                    <a:pt x="146950" y="297710"/>
                  </a:lnTo>
                  <a:lnTo>
                    <a:pt x="199703" y="297714"/>
                  </a:lnTo>
                  <a:lnTo>
                    <a:pt x="252459" y="297744"/>
                  </a:lnTo>
                  <a:lnTo>
                    <a:pt x="305219" y="297759"/>
                  </a:lnTo>
                  <a:lnTo>
                    <a:pt x="359037" y="297728"/>
                  </a:lnTo>
                  <a:lnTo>
                    <a:pt x="412854" y="297705"/>
                  </a:lnTo>
                  <a:lnTo>
                    <a:pt x="466671" y="297698"/>
                  </a:lnTo>
                  <a:lnTo>
                    <a:pt x="520487" y="297717"/>
                  </a:lnTo>
                  <a:lnTo>
                    <a:pt x="574306" y="297772"/>
                  </a:lnTo>
                  <a:lnTo>
                    <a:pt x="586927" y="296501"/>
                  </a:lnTo>
                  <a:lnTo>
                    <a:pt x="597128" y="292152"/>
                  </a:lnTo>
                  <a:lnTo>
                    <a:pt x="604396" y="284031"/>
                  </a:lnTo>
                  <a:lnTo>
                    <a:pt x="608215" y="271444"/>
                  </a:lnTo>
                  <a:lnTo>
                    <a:pt x="607964" y="258139"/>
                  </a:lnTo>
                  <a:lnTo>
                    <a:pt x="603621" y="247494"/>
                  </a:lnTo>
                  <a:lnTo>
                    <a:pt x="595406" y="239985"/>
                  </a:lnTo>
                  <a:lnTo>
                    <a:pt x="583539" y="236088"/>
                  </a:lnTo>
                </a:path>
              </a:pathLst>
            </a:custGeom>
            <a:ln w="25400">
              <a:solidFill>
                <a:srgbClr val="0D2959"/>
              </a:solidFill>
            </a:ln>
          </p:spPr>
          <p:txBody>
            <a:bodyPr wrap="square" lIns="0" tIns="0" rIns="0" bIns="0" rtlCol="0"/>
            <a:lstStyle/>
            <a:p>
              <a:endParaRPr/>
            </a:p>
          </p:txBody>
        </p:sp>
      </p:grpSp>
      <p:pic>
        <p:nvPicPr>
          <p:cNvPr id="24" name="object 24"/>
          <p:cNvPicPr/>
          <p:nvPr/>
        </p:nvPicPr>
        <p:blipFill>
          <a:blip r:embed="rId5" cstate="print"/>
          <a:stretch>
            <a:fillRect/>
          </a:stretch>
        </p:blipFill>
        <p:spPr>
          <a:xfrm>
            <a:off x="787911" y="3543341"/>
            <a:ext cx="1166258" cy="1132735"/>
          </a:xfrm>
          <a:prstGeom prst="rect">
            <a:avLst/>
          </a:prstGeom>
        </p:spPr>
      </p:pic>
      <p:sp>
        <p:nvSpPr>
          <p:cNvPr id="25" name="object 25"/>
          <p:cNvSpPr txBox="1"/>
          <p:nvPr/>
        </p:nvSpPr>
        <p:spPr>
          <a:xfrm>
            <a:off x="2691566" y="2190266"/>
            <a:ext cx="9494982" cy="797654"/>
          </a:xfrm>
          <a:prstGeom prst="rect">
            <a:avLst/>
          </a:prstGeom>
        </p:spPr>
        <p:txBody>
          <a:bodyPr vert="horz" wrap="square" lIns="0" tIns="12700" rIns="0" bIns="0" rtlCol="0">
            <a:spAutoFit/>
          </a:bodyPr>
          <a:lstStyle/>
          <a:p>
            <a:pPr marL="12700" marR="5080">
              <a:lnSpc>
                <a:spcPct val="100000"/>
              </a:lnSpc>
              <a:spcBef>
                <a:spcPts val="100"/>
              </a:spcBef>
            </a:pPr>
            <a:r>
              <a:rPr sz="1700" dirty="0">
                <a:solidFill>
                  <a:srgbClr val="301C1C"/>
                </a:solidFill>
                <a:latin typeface="Lato"/>
                <a:cs typeface="Lato"/>
              </a:rPr>
              <a:t>This study concludes that for the 27 GGGI Member</a:t>
            </a:r>
            <a:r>
              <a:rPr lang="en-US" sz="1700" dirty="0">
                <a:solidFill>
                  <a:srgbClr val="301C1C"/>
                </a:solidFill>
                <a:latin typeface="Lato"/>
                <a:cs typeface="Lato"/>
              </a:rPr>
              <a:t>s, including</a:t>
            </a:r>
            <a:r>
              <a:rPr sz="1700" dirty="0">
                <a:solidFill>
                  <a:srgbClr val="301C1C"/>
                </a:solidFill>
                <a:latin typeface="Lato"/>
                <a:cs typeface="Lato"/>
              </a:rPr>
              <a:t> emerging and </a:t>
            </a:r>
            <a:r>
              <a:rPr sz="1700" spc="-5" dirty="0">
                <a:solidFill>
                  <a:srgbClr val="301C1C"/>
                </a:solidFill>
                <a:latin typeface="Lato"/>
                <a:cs typeface="Lato"/>
              </a:rPr>
              <a:t>developing </a:t>
            </a:r>
            <a:r>
              <a:rPr sz="1700" dirty="0">
                <a:solidFill>
                  <a:srgbClr val="301C1C"/>
                </a:solidFill>
                <a:latin typeface="Lato"/>
                <a:cs typeface="Lato"/>
              </a:rPr>
              <a:t>economies that had </a:t>
            </a:r>
            <a:r>
              <a:rPr sz="1700" spc="-5" dirty="0">
                <a:solidFill>
                  <a:srgbClr val="301C1C"/>
                </a:solidFill>
                <a:latin typeface="Lato"/>
                <a:cs typeface="Lato"/>
              </a:rPr>
              <a:t>quantifiable </a:t>
            </a:r>
            <a:r>
              <a:rPr sz="1700" dirty="0">
                <a:solidFill>
                  <a:srgbClr val="301C1C"/>
                </a:solidFill>
                <a:latin typeface="Lato"/>
                <a:cs typeface="Lato"/>
              </a:rPr>
              <a:t>RE</a:t>
            </a:r>
            <a:r>
              <a:rPr sz="1700" spc="5" dirty="0">
                <a:solidFill>
                  <a:srgbClr val="301C1C"/>
                </a:solidFill>
                <a:latin typeface="Lato"/>
                <a:cs typeface="Lato"/>
              </a:rPr>
              <a:t> </a:t>
            </a:r>
            <a:r>
              <a:rPr sz="1700" dirty="0">
                <a:solidFill>
                  <a:srgbClr val="301C1C"/>
                </a:solidFill>
                <a:latin typeface="Lato"/>
                <a:cs typeface="Lato"/>
              </a:rPr>
              <a:t>targets</a:t>
            </a:r>
            <a:r>
              <a:rPr sz="1700" spc="-5" dirty="0">
                <a:solidFill>
                  <a:srgbClr val="301C1C"/>
                </a:solidFill>
                <a:latin typeface="Lato"/>
                <a:cs typeface="Lato"/>
              </a:rPr>
              <a:t> </a:t>
            </a:r>
            <a:r>
              <a:rPr sz="1700" dirty="0">
                <a:solidFill>
                  <a:srgbClr val="301C1C"/>
                </a:solidFill>
                <a:latin typeface="Lato"/>
                <a:cs typeface="Lato"/>
              </a:rPr>
              <a:t>in</a:t>
            </a:r>
            <a:r>
              <a:rPr sz="1700" spc="-5" dirty="0">
                <a:solidFill>
                  <a:srgbClr val="301C1C"/>
                </a:solidFill>
                <a:latin typeface="Lato"/>
                <a:cs typeface="Lato"/>
              </a:rPr>
              <a:t> </a:t>
            </a:r>
            <a:r>
              <a:rPr sz="1700" dirty="0">
                <a:solidFill>
                  <a:srgbClr val="301C1C"/>
                </a:solidFill>
                <a:latin typeface="Lato"/>
                <a:cs typeface="Lato"/>
              </a:rPr>
              <a:t>their</a:t>
            </a:r>
            <a:r>
              <a:rPr sz="1700" spc="-5" dirty="0">
                <a:solidFill>
                  <a:srgbClr val="301C1C"/>
                </a:solidFill>
                <a:latin typeface="Lato"/>
                <a:cs typeface="Lato"/>
              </a:rPr>
              <a:t> </a:t>
            </a:r>
            <a:r>
              <a:rPr sz="1700" dirty="0">
                <a:solidFill>
                  <a:srgbClr val="301C1C"/>
                </a:solidFill>
                <a:latin typeface="Lato"/>
                <a:cs typeface="Lato"/>
              </a:rPr>
              <a:t>NDCs,</a:t>
            </a:r>
            <a:r>
              <a:rPr sz="1700" spc="-5" dirty="0">
                <a:solidFill>
                  <a:srgbClr val="301C1C"/>
                </a:solidFill>
                <a:latin typeface="Lato"/>
                <a:cs typeface="Lato"/>
              </a:rPr>
              <a:t> </a:t>
            </a:r>
            <a:r>
              <a:rPr sz="1700" dirty="0">
                <a:solidFill>
                  <a:srgbClr val="301C1C"/>
                </a:solidFill>
                <a:latin typeface="Lato"/>
                <a:cs typeface="Lato"/>
              </a:rPr>
              <a:t>implementation</a:t>
            </a:r>
            <a:r>
              <a:rPr sz="1700" spc="-5" dirty="0">
                <a:solidFill>
                  <a:srgbClr val="301C1C"/>
                </a:solidFill>
                <a:latin typeface="Lato"/>
                <a:cs typeface="Lato"/>
              </a:rPr>
              <a:t> </a:t>
            </a:r>
            <a:r>
              <a:rPr sz="1700" dirty="0">
                <a:solidFill>
                  <a:srgbClr val="301C1C"/>
                </a:solidFill>
                <a:latin typeface="Lato"/>
                <a:cs typeface="Lato"/>
              </a:rPr>
              <a:t>of</a:t>
            </a:r>
            <a:r>
              <a:rPr sz="1700" spc="-5" dirty="0">
                <a:solidFill>
                  <a:srgbClr val="301C1C"/>
                </a:solidFill>
                <a:latin typeface="Lato"/>
                <a:cs typeface="Lato"/>
              </a:rPr>
              <a:t> </a:t>
            </a:r>
            <a:r>
              <a:rPr sz="1700" dirty="0">
                <a:solidFill>
                  <a:srgbClr val="301C1C"/>
                </a:solidFill>
                <a:latin typeface="Lato"/>
                <a:cs typeface="Lato"/>
              </a:rPr>
              <a:t>these</a:t>
            </a:r>
            <a:r>
              <a:rPr sz="1700" spc="-5" dirty="0">
                <a:solidFill>
                  <a:srgbClr val="301C1C"/>
                </a:solidFill>
                <a:latin typeface="Lato"/>
                <a:cs typeface="Lato"/>
              </a:rPr>
              <a:t> </a:t>
            </a:r>
            <a:r>
              <a:rPr sz="1700" dirty="0">
                <a:solidFill>
                  <a:srgbClr val="301C1C"/>
                </a:solidFill>
                <a:latin typeface="Lato"/>
                <a:cs typeface="Lato"/>
              </a:rPr>
              <a:t>commitments</a:t>
            </a:r>
            <a:r>
              <a:rPr sz="1700" spc="-5" dirty="0">
                <a:solidFill>
                  <a:srgbClr val="301C1C"/>
                </a:solidFill>
                <a:latin typeface="Lato"/>
                <a:cs typeface="Lato"/>
              </a:rPr>
              <a:t> </a:t>
            </a:r>
            <a:r>
              <a:rPr sz="1700" dirty="0">
                <a:solidFill>
                  <a:srgbClr val="301C1C"/>
                </a:solidFill>
                <a:latin typeface="Lato"/>
                <a:cs typeface="Lato"/>
              </a:rPr>
              <a:t>would</a:t>
            </a:r>
            <a:r>
              <a:rPr sz="1700" spc="-5" dirty="0">
                <a:solidFill>
                  <a:srgbClr val="301C1C"/>
                </a:solidFill>
                <a:latin typeface="Lato"/>
                <a:cs typeface="Lato"/>
              </a:rPr>
              <a:t> </a:t>
            </a:r>
            <a:r>
              <a:rPr sz="1700" dirty="0">
                <a:solidFill>
                  <a:srgbClr val="301C1C"/>
                </a:solidFill>
                <a:latin typeface="Lato"/>
                <a:cs typeface="Lato"/>
              </a:rPr>
              <a:t>lead</a:t>
            </a:r>
            <a:r>
              <a:rPr sz="1700" spc="-5" dirty="0">
                <a:solidFill>
                  <a:srgbClr val="301C1C"/>
                </a:solidFill>
                <a:latin typeface="Lato"/>
                <a:cs typeface="Lato"/>
              </a:rPr>
              <a:t> </a:t>
            </a:r>
            <a:r>
              <a:rPr sz="1700" dirty="0">
                <a:solidFill>
                  <a:srgbClr val="301C1C"/>
                </a:solidFill>
                <a:latin typeface="Lato"/>
                <a:cs typeface="Lato"/>
              </a:rPr>
              <a:t>to</a:t>
            </a:r>
            <a:r>
              <a:rPr sz="1700" spc="-10" dirty="0">
                <a:solidFill>
                  <a:srgbClr val="301C1C"/>
                </a:solidFill>
                <a:latin typeface="Lato"/>
                <a:cs typeface="Lato"/>
              </a:rPr>
              <a:t> </a:t>
            </a:r>
            <a:r>
              <a:rPr sz="1700" b="1" dirty="0">
                <a:solidFill>
                  <a:srgbClr val="301C1C"/>
                </a:solidFill>
                <a:latin typeface="Lato"/>
                <a:cs typeface="Lato"/>
              </a:rPr>
              <a:t>more</a:t>
            </a:r>
            <a:r>
              <a:rPr sz="1700" b="1" spc="-5" dirty="0">
                <a:solidFill>
                  <a:srgbClr val="301C1C"/>
                </a:solidFill>
                <a:latin typeface="Lato"/>
                <a:cs typeface="Lato"/>
              </a:rPr>
              <a:t> </a:t>
            </a:r>
            <a:r>
              <a:rPr sz="1700" b="1" dirty="0">
                <a:solidFill>
                  <a:srgbClr val="301C1C"/>
                </a:solidFill>
                <a:latin typeface="Lato"/>
                <a:cs typeface="Lato"/>
              </a:rPr>
              <a:t>than</a:t>
            </a:r>
            <a:r>
              <a:rPr sz="1700" b="1" spc="-5" dirty="0">
                <a:solidFill>
                  <a:srgbClr val="301C1C"/>
                </a:solidFill>
                <a:latin typeface="Lato"/>
                <a:cs typeface="Lato"/>
              </a:rPr>
              <a:t> </a:t>
            </a:r>
            <a:r>
              <a:rPr sz="1700" b="1" dirty="0">
                <a:solidFill>
                  <a:srgbClr val="301C1C"/>
                </a:solidFill>
                <a:latin typeface="Lato"/>
                <a:cs typeface="Lato"/>
              </a:rPr>
              <a:t>10</a:t>
            </a:r>
            <a:r>
              <a:rPr sz="1700" b="1" spc="-5" dirty="0">
                <a:solidFill>
                  <a:srgbClr val="301C1C"/>
                </a:solidFill>
                <a:latin typeface="Lato"/>
                <a:cs typeface="Lato"/>
              </a:rPr>
              <a:t> </a:t>
            </a:r>
            <a:r>
              <a:rPr sz="1700" b="1" dirty="0">
                <a:solidFill>
                  <a:srgbClr val="301C1C"/>
                </a:solidFill>
                <a:latin typeface="Lato"/>
                <a:cs typeface="Lato"/>
              </a:rPr>
              <a:t>million</a:t>
            </a:r>
            <a:r>
              <a:rPr sz="1700" b="1" spc="-5" dirty="0">
                <a:solidFill>
                  <a:srgbClr val="301C1C"/>
                </a:solidFill>
                <a:latin typeface="Lato"/>
                <a:cs typeface="Lato"/>
              </a:rPr>
              <a:t> job-years for</a:t>
            </a:r>
            <a:r>
              <a:rPr sz="1700" b="1" spc="-10" dirty="0">
                <a:solidFill>
                  <a:srgbClr val="301C1C"/>
                </a:solidFill>
                <a:latin typeface="Lato"/>
                <a:cs typeface="Lato"/>
              </a:rPr>
              <a:t> </a:t>
            </a:r>
            <a:r>
              <a:rPr sz="1700" b="1" dirty="0">
                <a:solidFill>
                  <a:srgbClr val="301C1C"/>
                </a:solidFill>
                <a:latin typeface="Lato"/>
                <a:cs typeface="Lato"/>
              </a:rPr>
              <a:t>the </a:t>
            </a:r>
            <a:r>
              <a:rPr sz="1700" b="1" spc="-275" dirty="0">
                <a:solidFill>
                  <a:srgbClr val="301C1C"/>
                </a:solidFill>
                <a:latin typeface="Lato"/>
                <a:cs typeface="Lato"/>
              </a:rPr>
              <a:t> </a:t>
            </a:r>
            <a:r>
              <a:rPr sz="1700" b="1" spc="-5" dirty="0">
                <a:solidFill>
                  <a:srgbClr val="301C1C"/>
                </a:solidFill>
                <a:latin typeface="Lato"/>
                <a:cs typeface="Lato"/>
              </a:rPr>
              <a:t>11-year</a:t>
            </a:r>
            <a:r>
              <a:rPr sz="1700" b="1" spc="-10" dirty="0">
                <a:solidFill>
                  <a:srgbClr val="301C1C"/>
                </a:solidFill>
                <a:latin typeface="Lato"/>
                <a:cs typeface="Lato"/>
              </a:rPr>
              <a:t> </a:t>
            </a:r>
            <a:r>
              <a:rPr sz="1700" b="1" spc="-5" dirty="0">
                <a:solidFill>
                  <a:srgbClr val="301C1C"/>
                </a:solidFill>
                <a:latin typeface="Lato"/>
                <a:cs typeface="Lato"/>
              </a:rPr>
              <a:t>period until </a:t>
            </a:r>
            <a:r>
              <a:rPr sz="1700" b="1" dirty="0">
                <a:solidFill>
                  <a:srgbClr val="301C1C"/>
                </a:solidFill>
                <a:latin typeface="Lato"/>
                <a:cs typeface="Lato"/>
              </a:rPr>
              <a:t>2030</a:t>
            </a:r>
            <a:r>
              <a:rPr sz="1700" dirty="0">
                <a:solidFill>
                  <a:srgbClr val="301C1C"/>
                </a:solidFill>
                <a:latin typeface="Lato"/>
                <a:cs typeface="Lato"/>
              </a:rPr>
              <a:t>.</a:t>
            </a:r>
            <a:endParaRPr sz="1700" dirty="0">
              <a:latin typeface="Lato"/>
              <a:cs typeface="Lato"/>
            </a:endParaRPr>
          </a:p>
        </p:txBody>
      </p:sp>
      <p:sp>
        <p:nvSpPr>
          <p:cNvPr id="27" name="object 27"/>
          <p:cNvSpPr txBox="1"/>
          <p:nvPr/>
        </p:nvSpPr>
        <p:spPr>
          <a:xfrm>
            <a:off x="2653894" y="3815975"/>
            <a:ext cx="10243185" cy="797654"/>
          </a:xfrm>
          <a:prstGeom prst="rect">
            <a:avLst/>
          </a:prstGeom>
        </p:spPr>
        <p:txBody>
          <a:bodyPr vert="horz" wrap="square" lIns="0" tIns="12700" rIns="0" bIns="0" rtlCol="0">
            <a:spAutoFit/>
          </a:bodyPr>
          <a:lstStyle/>
          <a:p>
            <a:pPr marL="12700" marR="5080">
              <a:lnSpc>
                <a:spcPct val="100000"/>
              </a:lnSpc>
              <a:spcBef>
                <a:spcPts val="100"/>
              </a:spcBef>
            </a:pPr>
            <a:r>
              <a:rPr sz="1700" dirty="0">
                <a:solidFill>
                  <a:srgbClr val="301C1C"/>
                </a:solidFill>
                <a:latin typeface="Lato"/>
                <a:cs typeface="Lato"/>
              </a:rPr>
              <a:t>RE offer </a:t>
            </a:r>
            <a:r>
              <a:rPr sz="1700" spc="-5" dirty="0">
                <a:solidFill>
                  <a:srgbClr val="301C1C"/>
                </a:solidFill>
                <a:latin typeface="Lato"/>
                <a:cs typeface="Lato"/>
              </a:rPr>
              <a:t>significant </a:t>
            </a:r>
            <a:r>
              <a:rPr sz="1700" dirty="0">
                <a:solidFill>
                  <a:srgbClr val="301C1C"/>
                </a:solidFill>
                <a:latin typeface="Lato"/>
                <a:cs typeface="Lato"/>
              </a:rPr>
              <a:t>opportunities for green job creation in </a:t>
            </a:r>
            <a:r>
              <a:rPr sz="1700" spc="-5" dirty="0">
                <a:solidFill>
                  <a:srgbClr val="301C1C"/>
                </a:solidFill>
                <a:latin typeface="Lato"/>
                <a:cs typeface="Lato"/>
              </a:rPr>
              <a:t>developing </a:t>
            </a:r>
            <a:r>
              <a:rPr sz="1700" dirty="0">
                <a:solidFill>
                  <a:srgbClr val="301C1C"/>
                </a:solidFill>
                <a:latin typeface="Lato"/>
                <a:cs typeface="Lato"/>
              </a:rPr>
              <a:t>and emerging economies. </a:t>
            </a:r>
            <a:r>
              <a:rPr sz="1700" b="1" dirty="0">
                <a:solidFill>
                  <a:srgbClr val="301C1C"/>
                </a:solidFill>
                <a:latin typeface="Lato"/>
                <a:cs typeface="Lato"/>
              </a:rPr>
              <a:t>RE</a:t>
            </a:r>
            <a:r>
              <a:rPr sz="1700" b="1" spc="5" dirty="0">
                <a:solidFill>
                  <a:srgbClr val="301C1C"/>
                </a:solidFill>
                <a:latin typeface="Lato"/>
                <a:cs typeface="Lato"/>
              </a:rPr>
              <a:t> </a:t>
            </a:r>
            <a:r>
              <a:rPr sz="1700" b="1" spc="-10" dirty="0">
                <a:solidFill>
                  <a:srgbClr val="301C1C"/>
                </a:solidFill>
                <a:latin typeface="Lato"/>
                <a:cs typeface="Lato"/>
              </a:rPr>
              <a:t>investments</a:t>
            </a:r>
            <a:r>
              <a:rPr sz="1700" b="1" spc="-5" dirty="0">
                <a:solidFill>
                  <a:srgbClr val="301C1C"/>
                </a:solidFill>
                <a:latin typeface="Lato"/>
                <a:cs typeface="Lato"/>
              </a:rPr>
              <a:t> </a:t>
            </a:r>
            <a:r>
              <a:rPr sz="1700" b="1" dirty="0">
                <a:solidFill>
                  <a:srgbClr val="301C1C"/>
                </a:solidFill>
                <a:latin typeface="Lato"/>
                <a:cs typeface="Lato"/>
              </a:rPr>
              <a:t>can</a:t>
            </a:r>
            <a:r>
              <a:rPr sz="1700" b="1" spc="5" dirty="0">
                <a:solidFill>
                  <a:srgbClr val="301C1C"/>
                </a:solidFill>
                <a:latin typeface="Lato"/>
                <a:cs typeface="Lato"/>
              </a:rPr>
              <a:t> </a:t>
            </a:r>
            <a:r>
              <a:rPr sz="1700" b="1" spc="-10" dirty="0">
                <a:solidFill>
                  <a:srgbClr val="301C1C"/>
                </a:solidFill>
                <a:latin typeface="Lato"/>
                <a:cs typeface="Lato"/>
              </a:rPr>
              <a:t>generate </a:t>
            </a:r>
            <a:r>
              <a:rPr sz="1700" b="1" dirty="0">
                <a:solidFill>
                  <a:srgbClr val="301C1C"/>
                </a:solidFill>
                <a:latin typeface="Lato"/>
                <a:cs typeface="Lato"/>
              </a:rPr>
              <a:t>10–50 direct </a:t>
            </a:r>
            <a:r>
              <a:rPr sz="1700" b="1" spc="-5" dirty="0">
                <a:solidFill>
                  <a:srgbClr val="301C1C"/>
                </a:solidFill>
                <a:latin typeface="Lato"/>
                <a:cs typeface="Lato"/>
              </a:rPr>
              <a:t>job-years per </a:t>
            </a:r>
            <a:r>
              <a:rPr sz="1700" b="1" dirty="0">
                <a:solidFill>
                  <a:srgbClr val="301C1C"/>
                </a:solidFill>
                <a:latin typeface="Lato"/>
                <a:cs typeface="Lato"/>
              </a:rPr>
              <a:t>million USD</a:t>
            </a:r>
            <a:r>
              <a:rPr lang="en-US" sz="1700" b="1" dirty="0">
                <a:solidFill>
                  <a:srgbClr val="301C1C"/>
                </a:solidFill>
                <a:latin typeface="Lato"/>
                <a:cs typeface="Lato"/>
              </a:rPr>
              <a:t> invested</a:t>
            </a:r>
            <a:r>
              <a:rPr sz="1700" dirty="0">
                <a:solidFill>
                  <a:srgbClr val="301C1C"/>
                </a:solidFill>
                <a:latin typeface="Lato"/>
                <a:cs typeface="Lato"/>
              </a:rPr>
              <a:t>. RE </a:t>
            </a:r>
            <a:r>
              <a:rPr sz="1700" spc="-5" dirty="0">
                <a:solidFill>
                  <a:srgbClr val="301C1C"/>
                </a:solidFill>
                <a:latin typeface="Lato"/>
                <a:cs typeface="Lato"/>
              </a:rPr>
              <a:t>investments </a:t>
            </a:r>
            <a:r>
              <a:rPr sz="1700" dirty="0">
                <a:solidFill>
                  <a:srgbClr val="301C1C"/>
                </a:solidFill>
                <a:latin typeface="Lato"/>
                <a:cs typeface="Lato"/>
              </a:rPr>
              <a:t>produce more jobs</a:t>
            </a:r>
            <a:r>
              <a:rPr sz="1700" spc="-5" dirty="0">
                <a:solidFill>
                  <a:srgbClr val="301C1C"/>
                </a:solidFill>
                <a:latin typeface="Lato"/>
                <a:cs typeface="Lato"/>
              </a:rPr>
              <a:t> </a:t>
            </a:r>
            <a:r>
              <a:rPr sz="1700" dirty="0">
                <a:solidFill>
                  <a:srgbClr val="301C1C"/>
                </a:solidFill>
                <a:latin typeface="Lato"/>
                <a:cs typeface="Lato"/>
              </a:rPr>
              <a:t>than their</a:t>
            </a:r>
            <a:r>
              <a:rPr sz="1700" spc="-5" dirty="0">
                <a:solidFill>
                  <a:srgbClr val="301C1C"/>
                </a:solidFill>
                <a:latin typeface="Lato"/>
                <a:cs typeface="Lato"/>
              </a:rPr>
              <a:t> </a:t>
            </a:r>
            <a:r>
              <a:rPr sz="1700" dirty="0">
                <a:solidFill>
                  <a:srgbClr val="301C1C"/>
                </a:solidFill>
                <a:latin typeface="Lato"/>
                <a:cs typeface="Lato"/>
              </a:rPr>
              <a:t>fossil-fuel </a:t>
            </a:r>
            <a:r>
              <a:rPr sz="1700" spc="-5" dirty="0">
                <a:solidFill>
                  <a:srgbClr val="301C1C"/>
                </a:solidFill>
                <a:latin typeface="Lato"/>
                <a:cs typeface="Lato"/>
              </a:rPr>
              <a:t>alternatives </a:t>
            </a:r>
            <a:r>
              <a:rPr sz="1700" dirty="0">
                <a:solidFill>
                  <a:srgbClr val="301C1C"/>
                </a:solidFill>
                <a:latin typeface="Lato"/>
                <a:cs typeface="Lato"/>
              </a:rPr>
              <a:t>for </a:t>
            </a:r>
            <a:r>
              <a:rPr sz="1700" spc="-10" dirty="0">
                <a:solidFill>
                  <a:srgbClr val="301C1C"/>
                </a:solidFill>
                <a:latin typeface="Lato"/>
                <a:cs typeface="Lato"/>
              </a:rPr>
              <a:t>every</a:t>
            </a:r>
            <a:r>
              <a:rPr sz="1700" spc="-5" dirty="0">
                <a:solidFill>
                  <a:srgbClr val="301C1C"/>
                </a:solidFill>
                <a:latin typeface="Lato"/>
                <a:cs typeface="Lato"/>
              </a:rPr>
              <a:t> </a:t>
            </a:r>
            <a:r>
              <a:rPr sz="1700" dirty="0">
                <a:solidFill>
                  <a:srgbClr val="301C1C"/>
                </a:solidFill>
                <a:latin typeface="Lato"/>
                <a:cs typeface="Lato"/>
              </a:rPr>
              <a:t>million USD </a:t>
            </a:r>
            <a:r>
              <a:rPr sz="1700" spc="-5" dirty="0">
                <a:solidFill>
                  <a:srgbClr val="301C1C"/>
                </a:solidFill>
                <a:latin typeface="Lato"/>
                <a:cs typeface="Lato"/>
              </a:rPr>
              <a:t>invested.</a:t>
            </a:r>
            <a:endParaRPr sz="1700" dirty="0">
              <a:latin typeface="Lato"/>
              <a:cs typeface="Lato"/>
            </a:endParaRPr>
          </a:p>
        </p:txBody>
      </p:sp>
      <p:sp>
        <p:nvSpPr>
          <p:cNvPr id="28" name="object 28"/>
          <p:cNvSpPr/>
          <p:nvPr/>
        </p:nvSpPr>
        <p:spPr>
          <a:xfrm>
            <a:off x="957882" y="3370544"/>
            <a:ext cx="11644630" cy="0"/>
          </a:xfrm>
          <a:custGeom>
            <a:avLst/>
            <a:gdLst/>
            <a:ahLst/>
            <a:cxnLst/>
            <a:rect l="l" t="t" r="r" b="b"/>
            <a:pathLst>
              <a:path w="11644630">
                <a:moveTo>
                  <a:pt x="0" y="0"/>
                </a:moveTo>
                <a:lnTo>
                  <a:pt x="11644503" y="0"/>
                </a:lnTo>
              </a:path>
            </a:pathLst>
          </a:custGeom>
          <a:ln w="6350">
            <a:solidFill>
              <a:srgbClr val="58595B"/>
            </a:solidFill>
          </a:ln>
        </p:spPr>
        <p:txBody>
          <a:bodyPr wrap="square" lIns="0" tIns="0" rIns="0" bIns="0" rtlCol="0"/>
          <a:lstStyle/>
          <a:p>
            <a:endParaRPr/>
          </a:p>
        </p:txBody>
      </p:sp>
      <p:sp>
        <p:nvSpPr>
          <p:cNvPr id="29" name="object 29"/>
          <p:cNvSpPr/>
          <p:nvPr/>
        </p:nvSpPr>
        <p:spPr>
          <a:xfrm>
            <a:off x="957882" y="5023100"/>
            <a:ext cx="11644630" cy="0"/>
          </a:xfrm>
          <a:custGeom>
            <a:avLst/>
            <a:gdLst/>
            <a:ahLst/>
            <a:cxnLst/>
            <a:rect l="l" t="t" r="r" b="b"/>
            <a:pathLst>
              <a:path w="11644630">
                <a:moveTo>
                  <a:pt x="0" y="0"/>
                </a:moveTo>
                <a:lnTo>
                  <a:pt x="11644503" y="0"/>
                </a:lnTo>
              </a:path>
            </a:pathLst>
          </a:custGeom>
          <a:ln w="6350">
            <a:solidFill>
              <a:srgbClr val="58595B"/>
            </a:solidFill>
          </a:ln>
        </p:spPr>
        <p:txBody>
          <a:bodyPr wrap="square" lIns="0" tIns="0" rIns="0" bIns="0" rtlCol="0"/>
          <a:lstStyle/>
          <a:p>
            <a:endParaRPr/>
          </a:p>
        </p:txBody>
      </p:sp>
      <p:grpSp>
        <p:nvGrpSpPr>
          <p:cNvPr id="33" name="object 3">
            <a:extLst>
              <a:ext uri="{FF2B5EF4-FFF2-40B4-BE49-F238E27FC236}">
                <a16:creationId xmlns:a16="http://schemas.microsoft.com/office/drawing/2014/main" id="{A14A41CC-2639-1B42-9C01-D7A403D8473E}"/>
              </a:ext>
            </a:extLst>
          </p:cNvPr>
          <p:cNvGrpSpPr/>
          <p:nvPr/>
        </p:nvGrpSpPr>
        <p:grpSpPr>
          <a:xfrm>
            <a:off x="0" y="0"/>
            <a:ext cx="9738995" cy="1701164"/>
            <a:chOff x="0" y="0"/>
            <a:chExt cx="9738995" cy="1701164"/>
          </a:xfrm>
        </p:grpSpPr>
        <p:sp>
          <p:nvSpPr>
            <p:cNvPr id="34" name="object 4">
              <a:extLst>
                <a:ext uri="{FF2B5EF4-FFF2-40B4-BE49-F238E27FC236}">
                  <a16:creationId xmlns:a16="http://schemas.microsoft.com/office/drawing/2014/main" id="{DC324C09-983B-DC44-A20A-2F5567DE821B}"/>
                </a:ext>
              </a:extLst>
            </p:cNvPr>
            <p:cNvSpPr/>
            <p:nvPr/>
          </p:nvSpPr>
          <p:spPr>
            <a:xfrm>
              <a:off x="0" y="1523005"/>
              <a:ext cx="9738995" cy="19685"/>
            </a:xfrm>
            <a:custGeom>
              <a:avLst/>
              <a:gdLst/>
              <a:ahLst/>
              <a:cxnLst/>
              <a:rect l="l" t="t" r="r" b="b"/>
              <a:pathLst>
                <a:path w="9738995" h="19684">
                  <a:moveTo>
                    <a:pt x="9738978" y="0"/>
                  </a:moveTo>
                  <a:lnTo>
                    <a:pt x="0" y="0"/>
                  </a:lnTo>
                  <a:lnTo>
                    <a:pt x="0" y="19088"/>
                  </a:lnTo>
                  <a:lnTo>
                    <a:pt x="9738978" y="19088"/>
                  </a:lnTo>
                  <a:lnTo>
                    <a:pt x="9738978" y="0"/>
                  </a:lnTo>
                  <a:close/>
                </a:path>
              </a:pathLst>
            </a:custGeom>
            <a:solidFill>
              <a:srgbClr val="0F8972"/>
            </a:solidFill>
          </p:spPr>
          <p:txBody>
            <a:bodyPr wrap="square" lIns="0" tIns="0" rIns="0" bIns="0" rtlCol="0"/>
            <a:lstStyle/>
            <a:p>
              <a:endParaRPr/>
            </a:p>
          </p:txBody>
        </p:sp>
        <p:sp>
          <p:nvSpPr>
            <p:cNvPr id="35" name="object 5">
              <a:extLst>
                <a:ext uri="{FF2B5EF4-FFF2-40B4-BE49-F238E27FC236}">
                  <a16:creationId xmlns:a16="http://schemas.microsoft.com/office/drawing/2014/main" id="{AF65A1CA-FE9D-DC4E-B01F-98EF5D7A68B1}"/>
                </a:ext>
              </a:extLst>
            </p:cNvPr>
            <p:cNvSpPr/>
            <p:nvPr/>
          </p:nvSpPr>
          <p:spPr>
            <a:xfrm>
              <a:off x="622218" y="0"/>
              <a:ext cx="943610" cy="1692275"/>
            </a:xfrm>
            <a:custGeom>
              <a:avLst/>
              <a:gdLst/>
              <a:ahLst/>
              <a:cxnLst/>
              <a:rect l="l" t="t" r="r" b="b"/>
              <a:pathLst>
                <a:path w="943610" h="1692275">
                  <a:moveTo>
                    <a:pt x="943394" y="0"/>
                  </a:moveTo>
                  <a:lnTo>
                    <a:pt x="0" y="0"/>
                  </a:lnTo>
                  <a:lnTo>
                    <a:pt x="0" y="1619218"/>
                  </a:lnTo>
                  <a:lnTo>
                    <a:pt x="1968" y="1647558"/>
                  </a:lnTo>
                  <a:lnTo>
                    <a:pt x="7337" y="1670715"/>
                  </a:lnTo>
                  <a:lnTo>
                    <a:pt x="15301" y="1686335"/>
                  </a:lnTo>
                  <a:lnTo>
                    <a:pt x="25057" y="1692065"/>
                  </a:lnTo>
                  <a:lnTo>
                    <a:pt x="918337" y="1692065"/>
                  </a:lnTo>
                  <a:lnTo>
                    <a:pt x="928086" y="1686335"/>
                  </a:lnTo>
                  <a:lnTo>
                    <a:pt x="936051" y="1670715"/>
                  </a:lnTo>
                  <a:lnTo>
                    <a:pt x="941423" y="1647558"/>
                  </a:lnTo>
                  <a:lnTo>
                    <a:pt x="943394" y="1619218"/>
                  </a:lnTo>
                  <a:lnTo>
                    <a:pt x="943394" y="0"/>
                  </a:lnTo>
                  <a:close/>
                </a:path>
              </a:pathLst>
            </a:custGeom>
            <a:solidFill>
              <a:srgbClr val="0D2959"/>
            </a:solidFill>
          </p:spPr>
          <p:txBody>
            <a:bodyPr wrap="square" lIns="0" tIns="0" rIns="0" bIns="0" rtlCol="0"/>
            <a:lstStyle/>
            <a:p>
              <a:endParaRPr/>
            </a:p>
          </p:txBody>
        </p:sp>
        <p:sp>
          <p:nvSpPr>
            <p:cNvPr id="36" name="object 6">
              <a:extLst>
                <a:ext uri="{FF2B5EF4-FFF2-40B4-BE49-F238E27FC236}">
                  <a16:creationId xmlns:a16="http://schemas.microsoft.com/office/drawing/2014/main" id="{CC5287CF-539F-A646-86EF-6FB61BE24AE7}"/>
                </a:ext>
              </a:extLst>
            </p:cNvPr>
            <p:cNvSpPr/>
            <p:nvPr/>
          </p:nvSpPr>
          <p:spPr>
            <a:xfrm>
              <a:off x="622218" y="0"/>
              <a:ext cx="943610" cy="1692275"/>
            </a:xfrm>
            <a:custGeom>
              <a:avLst/>
              <a:gdLst/>
              <a:ahLst/>
              <a:cxnLst/>
              <a:rect l="l" t="t" r="r" b="b"/>
              <a:pathLst>
                <a:path w="943610" h="1692275">
                  <a:moveTo>
                    <a:pt x="0" y="0"/>
                  </a:moveTo>
                  <a:lnTo>
                    <a:pt x="0" y="1619218"/>
                  </a:lnTo>
                  <a:lnTo>
                    <a:pt x="1968" y="1647558"/>
                  </a:lnTo>
                  <a:lnTo>
                    <a:pt x="7337" y="1670715"/>
                  </a:lnTo>
                  <a:lnTo>
                    <a:pt x="15301" y="1686335"/>
                  </a:lnTo>
                  <a:lnTo>
                    <a:pt x="25057" y="1692065"/>
                  </a:lnTo>
                  <a:lnTo>
                    <a:pt x="918337" y="1692065"/>
                  </a:lnTo>
                  <a:lnTo>
                    <a:pt x="928086" y="1686335"/>
                  </a:lnTo>
                  <a:lnTo>
                    <a:pt x="936051" y="1670715"/>
                  </a:lnTo>
                  <a:lnTo>
                    <a:pt x="941423" y="1647558"/>
                  </a:lnTo>
                  <a:lnTo>
                    <a:pt x="943394" y="1619218"/>
                  </a:lnTo>
                  <a:lnTo>
                    <a:pt x="943394" y="0"/>
                  </a:lnTo>
                </a:path>
              </a:pathLst>
            </a:custGeom>
            <a:ln w="8750">
              <a:solidFill>
                <a:srgbClr val="FFFFFF"/>
              </a:solidFill>
            </a:ln>
          </p:spPr>
          <p:txBody>
            <a:bodyPr wrap="square" lIns="0" tIns="0" rIns="0" bIns="0" rtlCol="0"/>
            <a:lstStyle/>
            <a:p>
              <a:endParaRPr/>
            </a:p>
          </p:txBody>
        </p:sp>
        <p:sp>
          <p:nvSpPr>
            <p:cNvPr id="37" name="object 7">
              <a:extLst>
                <a:ext uri="{FF2B5EF4-FFF2-40B4-BE49-F238E27FC236}">
                  <a16:creationId xmlns:a16="http://schemas.microsoft.com/office/drawing/2014/main" id="{E8E98C91-CF23-BA4A-8484-DA5835B235DD}"/>
                </a:ext>
              </a:extLst>
            </p:cNvPr>
            <p:cNvSpPr/>
            <p:nvPr/>
          </p:nvSpPr>
          <p:spPr>
            <a:xfrm>
              <a:off x="787911" y="452021"/>
              <a:ext cx="631825" cy="788670"/>
            </a:xfrm>
            <a:custGeom>
              <a:avLst/>
              <a:gdLst/>
              <a:ahLst/>
              <a:cxnLst/>
              <a:rect l="l" t="t" r="r" b="b"/>
              <a:pathLst>
                <a:path w="631825" h="788669">
                  <a:moveTo>
                    <a:pt x="253911" y="33797"/>
                  </a:moveTo>
                  <a:lnTo>
                    <a:pt x="204174" y="46281"/>
                  </a:lnTo>
                  <a:lnTo>
                    <a:pt x="187223" y="58969"/>
                  </a:lnTo>
                  <a:lnTo>
                    <a:pt x="183070" y="59883"/>
                  </a:lnTo>
                  <a:lnTo>
                    <a:pt x="71780" y="60061"/>
                  </a:lnTo>
                  <a:lnTo>
                    <a:pt x="32715" y="72710"/>
                  </a:lnTo>
                  <a:lnTo>
                    <a:pt x="7750" y="102424"/>
                  </a:lnTo>
                  <a:lnTo>
                    <a:pt x="157" y="140769"/>
                  </a:lnTo>
                  <a:lnTo>
                    <a:pt x="218" y="187951"/>
                  </a:lnTo>
                  <a:lnTo>
                    <a:pt x="293" y="659685"/>
                  </a:lnTo>
                  <a:lnTo>
                    <a:pt x="0" y="707342"/>
                  </a:lnTo>
                  <a:lnTo>
                    <a:pt x="23885" y="767497"/>
                  </a:lnTo>
                  <a:lnTo>
                    <a:pt x="78384" y="788152"/>
                  </a:lnTo>
                  <a:lnTo>
                    <a:pt x="107250" y="787445"/>
                  </a:lnTo>
                  <a:lnTo>
                    <a:pt x="561715" y="787399"/>
                  </a:lnTo>
                  <a:lnTo>
                    <a:pt x="608368" y="767083"/>
                  </a:lnTo>
                  <a:lnTo>
                    <a:pt x="616660" y="756921"/>
                  </a:lnTo>
                  <a:lnTo>
                    <a:pt x="341825" y="756921"/>
                  </a:lnTo>
                  <a:lnTo>
                    <a:pt x="78397" y="756872"/>
                  </a:lnTo>
                  <a:lnTo>
                    <a:pt x="42437" y="744043"/>
                  </a:lnTo>
                  <a:lnTo>
                    <a:pt x="30163" y="707342"/>
                  </a:lnTo>
                  <a:lnTo>
                    <a:pt x="30043" y="250960"/>
                  </a:lnTo>
                  <a:lnTo>
                    <a:pt x="29940" y="187951"/>
                  </a:lnTo>
                  <a:lnTo>
                    <a:pt x="29832" y="140769"/>
                  </a:lnTo>
                  <a:lnTo>
                    <a:pt x="57371" y="94492"/>
                  </a:lnTo>
                  <a:lnTo>
                    <a:pt x="77800" y="91062"/>
                  </a:lnTo>
                  <a:lnTo>
                    <a:pt x="200885" y="91062"/>
                  </a:lnTo>
                  <a:lnTo>
                    <a:pt x="206051" y="83424"/>
                  </a:lnTo>
                  <a:lnTo>
                    <a:pt x="223628" y="70767"/>
                  </a:lnTo>
                  <a:lnTo>
                    <a:pt x="244868" y="65243"/>
                  </a:lnTo>
                  <a:lnTo>
                    <a:pt x="253047" y="64747"/>
                  </a:lnTo>
                  <a:lnTo>
                    <a:pt x="278605" y="64747"/>
                  </a:lnTo>
                  <a:lnTo>
                    <a:pt x="284340" y="61166"/>
                  </a:lnTo>
                  <a:lnTo>
                    <a:pt x="287693" y="52225"/>
                  </a:lnTo>
                  <a:lnTo>
                    <a:pt x="292493" y="42873"/>
                  </a:lnTo>
                  <a:lnTo>
                    <a:pt x="298819" y="36285"/>
                  </a:lnTo>
                  <a:lnTo>
                    <a:pt x="303530" y="33937"/>
                  </a:lnTo>
                  <a:lnTo>
                    <a:pt x="259918" y="33937"/>
                  </a:lnTo>
                  <a:lnTo>
                    <a:pt x="253911" y="33797"/>
                  </a:lnTo>
                  <a:close/>
                </a:path>
                <a:path w="631825" h="788669">
                  <a:moveTo>
                    <a:pt x="561715" y="787399"/>
                  </a:moveTo>
                  <a:lnTo>
                    <a:pt x="136137" y="787399"/>
                  </a:lnTo>
                  <a:lnTo>
                    <a:pt x="193928" y="787809"/>
                  </a:lnTo>
                  <a:lnTo>
                    <a:pt x="555904" y="787885"/>
                  </a:lnTo>
                  <a:lnTo>
                    <a:pt x="561715" y="787399"/>
                  </a:lnTo>
                  <a:close/>
                </a:path>
                <a:path w="631825" h="788669">
                  <a:moveTo>
                    <a:pt x="614660" y="91286"/>
                  </a:moveTo>
                  <a:lnTo>
                    <a:pt x="515111" y="91286"/>
                  </a:lnTo>
                  <a:lnTo>
                    <a:pt x="558910" y="91462"/>
                  </a:lnTo>
                  <a:lnTo>
                    <a:pt x="573857" y="94190"/>
                  </a:lnTo>
                  <a:lnTo>
                    <a:pt x="600443" y="127942"/>
                  </a:lnTo>
                  <a:lnTo>
                    <a:pt x="601107" y="133403"/>
                  </a:lnTo>
                  <a:lnTo>
                    <a:pt x="601103" y="711609"/>
                  </a:lnTo>
                  <a:lnTo>
                    <a:pt x="582553" y="749049"/>
                  </a:lnTo>
                  <a:lnTo>
                    <a:pt x="341825" y="756921"/>
                  </a:lnTo>
                  <a:lnTo>
                    <a:pt x="616660" y="756921"/>
                  </a:lnTo>
                  <a:lnTo>
                    <a:pt x="619003" y="754051"/>
                  </a:lnTo>
                  <a:lnTo>
                    <a:pt x="626040" y="739581"/>
                  </a:lnTo>
                  <a:lnTo>
                    <a:pt x="629924" y="723806"/>
                  </a:lnTo>
                  <a:lnTo>
                    <a:pt x="631067" y="707342"/>
                  </a:lnTo>
                  <a:lnTo>
                    <a:pt x="630980" y="376640"/>
                  </a:lnTo>
                  <a:lnTo>
                    <a:pt x="630924" y="345745"/>
                  </a:lnTo>
                  <a:lnTo>
                    <a:pt x="630949" y="187951"/>
                  </a:lnTo>
                  <a:lnTo>
                    <a:pt x="631289" y="140769"/>
                  </a:lnTo>
                  <a:lnTo>
                    <a:pt x="624938" y="106522"/>
                  </a:lnTo>
                  <a:lnTo>
                    <a:pt x="614660" y="91286"/>
                  </a:lnTo>
                  <a:close/>
                </a:path>
                <a:path w="631825" h="788669">
                  <a:moveTo>
                    <a:pt x="200704" y="91328"/>
                  </a:moveTo>
                  <a:lnTo>
                    <a:pt x="163017" y="91328"/>
                  </a:lnTo>
                  <a:lnTo>
                    <a:pt x="161521" y="102424"/>
                  </a:lnTo>
                  <a:lnTo>
                    <a:pt x="160035" y="113085"/>
                  </a:lnTo>
                  <a:lnTo>
                    <a:pt x="158788" y="123309"/>
                  </a:lnTo>
                  <a:lnTo>
                    <a:pt x="157953" y="133759"/>
                  </a:lnTo>
                  <a:lnTo>
                    <a:pt x="158642" y="143042"/>
                  </a:lnTo>
                  <a:lnTo>
                    <a:pt x="161978" y="149326"/>
                  </a:lnTo>
                  <a:lnTo>
                    <a:pt x="168129" y="152871"/>
                  </a:lnTo>
                  <a:lnTo>
                    <a:pt x="177266" y="153990"/>
                  </a:lnTo>
                  <a:lnTo>
                    <a:pt x="343481" y="154069"/>
                  </a:lnTo>
                  <a:lnTo>
                    <a:pt x="454291" y="153990"/>
                  </a:lnTo>
                  <a:lnTo>
                    <a:pt x="463329" y="152847"/>
                  </a:lnTo>
                  <a:lnTo>
                    <a:pt x="469395" y="149245"/>
                  </a:lnTo>
                  <a:lnTo>
                    <a:pt x="472665" y="142869"/>
                  </a:lnTo>
                  <a:lnTo>
                    <a:pt x="473316" y="133403"/>
                  </a:lnTo>
                  <a:lnTo>
                    <a:pt x="472430" y="122761"/>
                  </a:lnTo>
                  <a:lnTo>
                    <a:pt x="188988" y="122761"/>
                  </a:lnTo>
                  <a:lnTo>
                    <a:pt x="193912" y="101370"/>
                  </a:lnTo>
                  <a:lnTo>
                    <a:pt x="200704" y="91328"/>
                  </a:lnTo>
                  <a:close/>
                </a:path>
                <a:path w="631825" h="788669">
                  <a:moveTo>
                    <a:pt x="367318" y="31156"/>
                  </a:moveTo>
                  <a:lnTo>
                    <a:pt x="315823" y="31156"/>
                  </a:lnTo>
                  <a:lnTo>
                    <a:pt x="324856" y="32475"/>
                  </a:lnTo>
                  <a:lnTo>
                    <a:pt x="332530" y="36334"/>
                  </a:lnTo>
                  <a:lnTo>
                    <a:pt x="338737" y="42761"/>
                  </a:lnTo>
                  <a:lnTo>
                    <a:pt x="343369" y="51781"/>
                  </a:lnTo>
                  <a:lnTo>
                    <a:pt x="346798" y="61052"/>
                  </a:lnTo>
                  <a:lnTo>
                    <a:pt x="352920" y="64849"/>
                  </a:lnTo>
                  <a:lnTo>
                    <a:pt x="362165" y="65027"/>
                  </a:lnTo>
                  <a:lnTo>
                    <a:pt x="378321" y="65173"/>
                  </a:lnTo>
                  <a:lnTo>
                    <a:pt x="386352" y="65616"/>
                  </a:lnTo>
                  <a:lnTo>
                    <a:pt x="427605" y="85815"/>
                  </a:lnTo>
                  <a:lnTo>
                    <a:pt x="442645" y="122761"/>
                  </a:lnTo>
                  <a:lnTo>
                    <a:pt x="472430" y="122761"/>
                  </a:lnTo>
                  <a:lnTo>
                    <a:pt x="471181" y="112633"/>
                  </a:lnTo>
                  <a:lnTo>
                    <a:pt x="469592" y="101370"/>
                  </a:lnTo>
                  <a:lnTo>
                    <a:pt x="468274" y="91709"/>
                  </a:lnTo>
                  <a:lnTo>
                    <a:pt x="468647" y="91662"/>
                  </a:lnTo>
                  <a:lnTo>
                    <a:pt x="469976" y="91366"/>
                  </a:lnTo>
                  <a:lnTo>
                    <a:pt x="614660" y="91286"/>
                  </a:lnTo>
                  <a:lnTo>
                    <a:pt x="607456" y="80606"/>
                  </a:lnTo>
                  <a:lnTo>
                    <a:pt x="582331" y="64515"/>
                  </a:lnTo>
                  <a:lnTo>
                    <a:pt x="557526" y="60463"/>
                  </a:lnTo>
                  <a:lnTo>
                    <a:pt x="502518" y="60463"/>
                  </a:lnTo>
                  <a:lnTo>
                    <a:pt x="448458" y="59883"/>
                  </a:lnTo>
                  <a:lnTo>
                    <a:pt x="444271" y="59223"/>
                  </a:lnTo>
                  <a:lnTo>
                    <a:pt x="441871" y="57089"/>
                  </a:lnTo>
                  <a:lnTo>
                    <a:pt x="427028" y="46240"/>
                  </a:lnTo>
                  <a:lnTo>
                    <a:pt x="411072" y="38863"/>
                  </a:lnTo>
                  <a:lnTo>
                    <a:pt x="394056" y="34770"/>
                  </a:lnTo>
                  <a:lnTo>
                    <a:pt x="378326" y="33899"/>
                  </a:lnTo>
                  <a:lnTo>
                    <a:pt x="370954" y="33899"/>
                  </a:lnTo>
                  <a:lnTo>
                    <a:pt x="368084" y="32324"/>
                  </a:lnTo>
                  <a:lnTo>
                    <a:pt x="367318" y="31156"/>
                  </a:lnTo>
                  <a:close/>
                </a:path>
                <a:path w="631825" h="788669">
                  <a:moveTo>
                    <a:pt x="200885" y="91062"/>
                  </a:moveTo>
                  <a:lnTo>
                    <a:pt x="77800" y="91062"/>
                  </a:lnTo>
                  <a:lnTo>
                    <a:pt x="99207" y="91628"/>
                  </a:lnTo>
                  <a:lnTo>
                    <a:pt x="120584" y="91662"/>
                  </a:lnTo>
                  <a:lnTo>
                    <a:pt x="200704" y="91328"/>
                  </a:lnTo>
                  <a:lnTo>
                    <a:pt x="200885" y="91062"/>
                  </a:lnTo>
                  <a:close/>
                </a:path>
                <a:path w="631825" h="788669">
                  <a:moveTo>
                    <a:pt x="278605" y="64747"/>
                  </a:moveTo>
                  <a:lnTo>
                    <a:pt x="253047" y="64747"/>
                  </a:lnTo>
                  <a:lnTo>
                    <a:pt x="261264" y="64989"/>
                  </a:lnTo>
                  <a:lnTo>
                    <a:pt x="278320" y="64925"/>
                  </a:lnTo>
                  <a:lnTo>
                    <a:pt x="278605" y="64747"/>
                  </a:lnTo>
                  <a:close/>
                </a:path>
                <a:path w="631825" h="788669">
                  <a:moveTo>
                    <a:pt x="553046" y="59731"/>
                  </a:moveTo>
                  <a:lnTo>
                    <a:pt x="527796" y="60425"/>
                  </a:lnTo>
                  <a:lnTo>
                    <a:pt x="502518" y="60463"/>
                  </a:lnTo>
                  <a:lnTo>
                    <a:pt x="557526" y="60463"/>
                  </a:lnTo>
                  <a:lnTo>
                    <a:pt x="553046" y="59731"/>
                  </a:lnTo>
                  <a:close/>
                </a:path>
                <a:path w="631825" h="788669">
                  <a:moveTo>
                    <a:pt x="316139" y="0"/>
                  </a:moveTo>
                  <a:lnTo>
                    <a:pt x="289087" y="6533"/>
                  </a:lnTo>
                  <a:lnTo>
                    <a:pt x="266827" y="26787"/>
                  </a:lnTo>
                  <a:lnTo>
                    <a:pt x="263270" y="32083"/>
                  </a:lnTo>
                  <a:lnTo>
                    <a:pt x="259918" y="33937"/>
                  </a:lnTo>
                  <a:lnTo>
                    <a:pt x="303530" y="33937"/>
                  </a:lnTo>
                  <a:lnTo>
                    <a:pt x="306615" y="32399"/>
                  </a:lnTo>
                  <a:lnTo>
                    <a:pt x="315823" y="31156"/>
                  </a:lnTo>
                  <a:lnTo>
                    <a:pt x="367318" y="31156"/>
                  </a:lnTo>
                  <a:lnTo>
                    <a:pt x="365137" y="27828"/>
                  </a:lnTo>
                  <a:lnTo>
                    <a:pt x="343113" y="7120"/>
                  </a:lnTo>
                  <a:lnTo>
                    <a:pt x="316139" y="0"/>
                  </a:lnTo>
                  <a:close/>
                </a:path>
                <a:path w="631825" h="788669">
                  <a:moveTo>
                    <a:pt x="376034" y="33772"/>
                  </a:moveTo>
                  <a:lnTo>
                    <a:pt x="370954" y="33899"/>
                  </a:lnTo>
                  <a:lnTo>
                    <a:pt x="378326" y="33899"/>
                  </a:lnTo>
                  <a:lnTo>
                    <a:pt x="376034" y="33772"/>
                  </a:lnTo>
                  <a:close/>
                </a:path>
              </a:pathLst>
            </a:custGeom>
            <a:solidFill>
              <a:srgbClr val="FFFFFF"/>
            </a:solidFill>
          </p:spPr>
          <p:txBody>
            <a:bodyPr wrap="square" lIns="0" tIns="0" rIns="0" bIns="0" rtlCol="0"/>
            <a:lstStyle/>
            <a:p>
              <a:endParaRPr/>
            </a:p>
          </p:txBody>
        </p:sp>
        <p:pic>
          <p:nvPicPr>
            <p:cNvPr id="38" name="object 8">
              <a:extLst>
                <a:ext uri="{FF2B5EF4-FFF2-40B4-BE49-F238E27FC236}">
                  <a16:creationId xmlns:a16="http://schemas.microsoft.com/office/drawing/2014/main" id="{237D0A9B-9D68-C44A-B475-2DEBC96D835C}"/>
                </a:ext>
              </a:extLst>
            </p:cNvPr>
            <p:cNvPicPr/>
            <p:nvPr/>
          </p:nvPicPr>
          <p:blipFill>
            <a:blip r:embed="rId6" cstate="print"/>
            <a:stretch>
              <a:fillRect/>
            </a:stretch>
          </p:blipFill>
          <p:spPr>
            <a:xfrm>
              <a:off x="886124" y="851902"/>
              <a:ext cx="101694" cy="104881"/>
            </a:xfrm>
            <a:prstGeom prst="rect">
              <a:avLst/>
            </a:prstGeom>
          </p:spPr>
        </p:pic>
        <p:pic>
          <p:nvPicPr>
            <p:cNvPr id="39" name="object 9">
              <a:extLst>
                <a:ext uri="{FF2B5EF4-FFF2-40B4-BE49-F238E27FC236}">
                  <a16:creationId xmlns:a16="http://schemas.microsoft.com/office/drawing/2014/main" id="{A709D84D-94B6-D240-964C-57C60F32EEB3}"/>
                </a:ext>
              </a:extLst>
            </p:cNvPr>
            <p:cNvPicPr/>
            <p:nvPr/>
          </p:nvPicPr>
          <p:blipFill>
            <a:blip r:embed="rId7" cstate="print"/>
            <a:stretch>
              <a:fillRect/>
            </a:stretch>
          </p:blipFill>
          <p:spPr>
            <a:xfrm>
              <a:off x="886194" y="1018220"/>
              <a:ext cx="101650" cy="104909"/>
            </a:xfrm>
            <a:prstGeom prst="rect">
              <a:avLst/>
            </a:prstGeom>
          </p:spPr>
        </p:pic>
        <p:sp>
          <p:nvSpPr>
            <p:cNvPr id="40" name="object 10">
              <a:extLst>
                <a:ext uri="{FF2B5EF4-FFF2-40B4-BE49-F238E27FC236}">
                  <a16:creationId xmlns:a16="http://schemas.microsoft.com/office/drawing/2014/main" id="{927F9752-26D4-3A49-9EE9-530007D32770}"/>
                </a:ext>
              </a:extLst>
            </p:cNvPr>
            <p:cNvSpPr/>
            <p:nvPr/>
          </p:nvSpPr>
          <p:spPr>
            <a:xfrm>
              <a:off x="1088415" y="685939"/>
              <a:ext cx="245110" cy="363855"/>
            </a:xfrm>
            <a:custGeom>
              <a:avLst/>
              <a:gdLst/>
              <a:ahLst/>
              <a:cxnLst/>
              <a:rect l="l" t="t" r="r" b="b"/>
              <a:pathLst>
                <a:path w="245109" h="363855">
                  <a:moveTo>
                    <a:pt x="243293" y="352704"/>
                  </a:moveTo>
                  <a:lnTo>
                    <a:pt x="243255" y="345592"/>
                  </a:lnTo>
                  <a:lnTo>
                    <a:pt x="239890" y="333895"/>
                  </a:lnTo>
                  <a:lnTo>
                    <a:pt x="233235" y="332346"/>
                  </a:lnTo>
                  <a:lnTo>
                    <a:pt x="122199" y="332333"/>
                  </a:lnTo>
                  <a:lnTo>
                    <a:pt x="6870" y="332625"/>
                  </a:lnTo>
                  <a:lnTo>
                    <a:pt x="355" y="339217"/>
                  </a:lnTo>
                  <a:lnTo>
                    <a:pt x="12" y="355320"/>
                  </a:lnTo>
                  <a:lnTo>
                    <a:pt x="5969" y="361721"/>
                  </a:lnTo>
                  <a:lnTo>
                    <a:pt x="17868" y="363308"/>
                  </a:lnTo>
                  <a:lnTo>
                    <a:pt x="219049" y="363397"/>
                  </a:lnTo>
                  <a:lnTo>
                    <a:pt x="231355" y="362343"/>
                  </a:lnTo>
                  <a:lnTo>
                    <a:pt x="237756" y="360006"/>
                  </a:lnTo>
                  <a:lnTo>
                    <a:pt x="243293" y="352704"/>
                  </a:lnTo>
                  <a:close/>
                </a:path>
                <a:path w="245109" h="363855">
                  <a:moveTo>
                    <a:pt x="244221" y="15024"/>
                  </a:moveTo>
                  <a:lnTo>
                    <a:pt x="242189" y="7607"/>
                  </a:lnTo>
                  <a:lnTo>
                    <a:pt x="236042" y="2184"/>
                  </a:lnTo>
                  <a:lnTo>
                    <a:pt x="226669" y="50"/>
                  </a:lnTo>
                  <a:lnTo>
                    <a:pt x="122212" y="0"/>
                  </a:lnTo>
                  <a:lnTo>
                    <a:pt x="6896" y="292"/>
                  </a:lnTo>
                  <a:lnTo>
                    <a:pt x="368" y="6870"/>
                  </a:lnTo>
                  <a:lnTo>
                    <a:pt x="0" y="22961"/>
                  </a:lnTo>
                  <a:lnTo>
                    <a:pt x="5969" y="29387"/>
                  </a:lnTo>
                  <a:lnTo>
                    <a:pt x="17856" y="30975"/>
                  </a:lnTo>
                  <a:lnTo>
                    <a:pt x="197358" y="30886"/>
                  </a:lnTo>
                  <a:lnTo>
                    <a:pt x="219036" y="31102"/>
                  </a:lnTo>
                  <a:lnTo>
                    <a:pt x="226187" y="30543"/>
                  </a:lnTo>
                  <a:lnTo>
                    <a:pt x="231521" y="29883"/>
                  </a:lnTo>
                  <a:lnTo>
                    <a:pt x="238277" y="27292"/>
                  </a:lnTo>
                  <a:lnTo>
                    <a:pt x="241249" y="23152"/>
                  </a:lnTo>
                  <a:lnTo>
                    <a:pt x="244221" y="15024"/>
                  </a:lnTo>
                  <a:close/>
                </a:path>
                <a:path w="245109" h="363855">
                  <a:moveTo>
                    <a:pt x="244627" y="173761"/>
                  </a:moveTo>
                  <a:lnTo>
                    <a:pt x="238036" y="167106"/>
                  </a:lnTo>
                  <a:lnTo>
                    <a:pt x="225717" y="165938"/>
                  </a:lnTo>
                  <a:lnTo>
                    <a:pt x="32499" y="165963"/>
                  </a:lnTo>
                  <a:lnTo>
                    <a:pt x="13792" y="166674"/>
                  </a:lnTo>
                  <a:lnTo>
                    <a:pt x="7010" y="169557"/>
                  </a:lnTo>
                  <a:lnTo>
                    <a:pt x="850" y="176695"/>
                  </a:lnTo>
                  <a:lnTo>
                    <a:pt x="1270" y="184200"/>
                  </a:lnTo>
                  <a:lnTo>
                    <a:pt x="5003" y="195808"/>
                  </a:lnTo>
                  <a:lnTo>
                    <a:pt x="11747" y="196964"/>
                  </a:lnTo>
                  <a:lnTo>
                    <a:pt x="121881" y="196964"/>
                  </a:lnTo>
                  <a:lnTo>
                    <a:pt x="237197" y="196811"/>
                  </a:lnTo>
                  <a:lnTo>
                    <a:pt x="243738" y="190881"/>
                  </a:lnTo>
                  <a:lnTo>
                    <a:pt x="244627" y="173761"/>
                  </a:lnTo>
                  <a:close/>
                </a:path>
              </a:pathLst>
            </a:custGeom>
            <a:solidFill>
              <a:srgbClr val="FFFFFF"/>
            </a:solidFill>
          </p:spPr>
          <p:txBody>
            <a:bodyPr wrap="square" lIns="0" tIns="0" rIns="0" bIns="0" rtlCol="0"/>
            <a:lstStyle/>
            <a:p>
              <a:endParaRPr/>
            </a:p>
          </p:txBody>
        </p:sp>
        <p:pic>
          <p:nvPicPr>
            <p:cNvPr id="41" name="object 11">
              <a:extLst>
                <a:ext uri="{FF2B5EF4-FFF2-40B4-BE49-F238E27FC236}">
                  <a16:creationId xmlns:a16="http://schemas.microsoft.com/office/drawing/2014/main" id="{3585D643-A7D4-0846-8E0A-911D73199CC9}"/>
                </a:ext>
              </a:extLst>
            </p:cNvPr>
            <p:cNvPicPr/>
            <p:nvPr/>
          </p:nvPicPr>
          <p:blipFill>
            <a:blip r:embed="rId8" cstate="print"/>
            <a:stretch>
              <a:fillRect/>
            </a:stretch>
          </p:blipFill>
          <p:spPr>
            <a:xfrm>
              <a:off x="879293" y="677696"/>
              <a:ext cx="136666" cy="107426"/>
            </a:xfrm>
            <a:prstGeom prst="rect">
              <a:avLst/>
            </a:prstGeom>
          </p:spPr>
        </p:pic>
        <p:sp>
          <p:nvSpPr>
            <p:cNvPr id="42" name="object 12">
              <a:extLst>
                <a:ext uri="{FF2B5EF4-FFF2-40B4-BE49-F238E27FC236}">
                  <a16:creationId xmlns:a16="http://schemas.microsoft.com/office/drawing/2014/main" id="{9870EA3A-3131-CC4C-BC24-4A49A4F9CB15}"/>
                </a:ext>
              </a:extLst>
            </p:cNvPr>
            <p:cNvSpPr/>
            <p:nvPr/>
          </p:nvSpPr>
          <p:spPr>
            <a:xfrm>
              <a:off x="1088148" y="518553"/>
              <a:ext cx="182880" cy="604520"/>
            </a:xfrm>
            <a:custGeom>
              <a:avLst/>
              <a:gdLst/>
              <a:ahLst/>
              <a:cxnLst/>
              <a:rect l="l" t="t" r="r" b="b"/>
              <a:pathLst>
                <a:path w="182880" h="604519">
                  <a:moveTo>
                    <a:pt x="30518" y="22847"/>
                  </a:moveTo>
                  <a:lnTo>
                    <a:pt x="30060" y="6756"/>
                  </a:lnTo>
                  <a:lnTo>
                    <a:pt x="23190" y="0"/>
                  </a:lnTo>
                  <a:lnTo>
                    <a:pt x="15278" y="50"/>
                  </a:lnTo>
                  <a:lnTo>
                    <a:pt x="7442" y="101"/>
                  </a:lnTo>
                  <a:lnTo>
                    <a:pt x="508" y="7086"/>
                  </a:lnTo>
                  <a:lnTo>
                    <a:pt x="355" y="22644"/>
                  </a:lnTo>
                  <a:lnTo>
                    <a:pt x="7493" y="30124"/>
                  </a:lnTo>
                  <a:lnTo>
                    <a:pt x="23012" y="30467"/>
                  </a:lnTo>
                  <a:lnTo>
                    <a:pt x="30518" y="22847"/>
                  </a:lnTo>
                  <a:close/>
                </a:path>
                <a:path w="182880" h="604519">
                  <a:moveTo>
                    <a:pt x="119189" y="598246"/>
                  </a:moveTo>
                  <a:lnTo>
                    <a:pt x="119062" y="579348"/>
                  </a:lnTo>
                  <a:lnTo>
                    <a:pt x="112395" y="573646"/>
                  </a:lnTo>
                  <a:lnTo>
                    <a:pt x="59575" y="573557"/>
                  </a:lnTo>
                  <a:lnTo>
                    <a:pt x="7581" y="573646"/>
                  </a:lnTo>
                  <a:lnTo>
                    <a:pt x="723" y="579297"/>
                  </a:lnTo>
                  <a:lnTo>
                    <a:pt x="165" y="597662"/>
                  </a:lnTo>
                  <a:lnTo>
                    <a:pt x="7175" y="604253"/>
                  </a:lnTo>
                  <a:lnTo>
                    <a:pt x="39052" y="604481"/>
                  </a:lnTo>
                  <a:lnTo>
                    <a:pt x="112699" y="604278"/>
                  </a:lnTo>
                  <a:lnTo>
                    <a:pt x="119189" y="598246"/>
                  </a:lnTo>
                  <a:close/>
                </a:path>
                <a:path w="182880" h="604519">
                  <a:moveTo>
                    <a:pt x="119227" y="247256"/>
                  </a:moveTo>
                  <a:lnTo>
                    <a:pt x="112547" y="241338"/>
                  </a:lnTo>
                  <a:lnTo>
                    <a:pt x="59829" y="241236"/>
                  </a:lnTo>
                  <a:lnTo>
                    <a:pt x="7607" y="241350"/>
                  </a:lnTo>
                  <a:lnTo>
                    <a:pt x="990" y="246964"/>
                  </a:lnTo>
                  <a:lnTo>
                    <a:pt x="0" y="265061"/>
                  </a:lnTo>
                  <a:lnTo>
                    <a:pt x="7010" y="271919"/>
                  </a:lnTo>
                  <a:lnTo>
                    <a:pt x="39001" y="272161"/>
                  </a:lnTo>
                  <a:lnTo>
                    <a:pt x="112763" y="271919"/>
                  </a:lnTo>
                  <a:lnTo>
                    <a:pt x="119011" y="265912"/>
                  </a:lnTo>
                  <a:lnTo>
                    <a:pt x="119227" y="247256"/>
                  </a:lnTo>
                  <a:close/>
                </a:path>
                <a:path w="182880" h="604519">
                  <a:moveTo>
                    <a:pt x="119329" y="413689"/>
                  </a:moveTo>
                  <a:lnTo>
                    <a:pt x="112788" y="407466"/>
                  </a:lnTo>
                  <a:lnTo>
                    <a:pt x="80733" y="407250"/>
                  </a:lnTo>
                  <a:lnTo>
                    <a:pt x="7277" y="407466"/>
                  </a:lnTo>
                  <a:lnTo>
                    <a:pt x="317" y="413867"/>
                  </a:lnTo>
                  <a:lnTo>
                    <a:pt x="596" y="432257"/>
                  </a:lnTo>
                  <a:lnTo>
                    <a:pt x="7505" y="438099"/>
                  </a:lnTo>
                  <a:lnTo>
                    <a:pt x="59410" y="438200"/>
                  </a:lnTo>
                  <a:lnTo>
                    <a:pt x="112306" y="438124"/>
                  </a:lnTo>
                  <a:lnTo>
                    <a:pt x="118948" y="432549"/>
                  </a:lnTo>
                  <a:lnTo>
                    <a:pt x="119329" y="413689"/>
                  </a:lnTo>
                  <a:close/>
                </a:path>
                <a:path w="182880" h="604519">
                  <a:moveTo>
                    <a:pt x="181965" y="415188"/>
                  </a:moveTo>
                  <a:lnTo>
                    <a:pt x="174955" y="407835"/>
                  </a:lnTo>
                  <a:lnTo>
                    <a:pt x="159562" y="407504"/>
                  </a:lnTo>
                  <a:lnTo>
                    <a:pt x="152641" y="414274"/>
                  </a:lnTo>
                  <a:lnTo>
                    <a:pt x="152019" y="430453"/>
                  </a:lnTo>
                  <a:lnTo>
                    <a:pt x="159334" y="438264"/>
                  </a:lnTo>
                  <a:lnTo>
                    <a:pt x="174548" y="438035"/>
                  </a:lnTo>
                  <a:lnTo>
                    <a:pt x="181787" y="430542"/>
                  </a:lnTo>
                  <a:lnTo>
                    <a:pt x="181876" y="422922"/>
                  </a:lnTo>
                  <a:lnTo>
                    <a:pt x="181965" y="415188"/>
                  </a:lnTo>
                  <a:close/>
                </a:path>
                <a:path w="182880" h="604519">
                  <a:moveTo>
                    <a:pt x="182079" y="596315"/>
                  </a:moveTo>
                  <a:lnTo>
                    <a:pt x="181876" y="588657"/>
                  </a:lnTo>
                  <a:lnTo>
                    <a:pt x="181660" y="580974"/>
                  </a:lnTo>
                  <a:lnTo>
                    <a:pt x="174371" y="573620"/>
                  </a:lnTo>
                  <a:lnTo>
                    <a:pt x="159105" y="573633"/>
                  </a:lnTo>
                  <a:lnTo>
                    <a:pt x="151917" y="581482"/>
                  </a:lnTo>
                  <a:lnTo>
                    <a:pt x="152755" y="597674"/>
                  </a:lnTo>
                  <a:lnTo>
                    <a:pt x="159766" y="604380"/>
                  </a:lnTo>
                  <a:lnTo>
                    <a:pt x="175094" y="603834"/>
                  </a:lnTo>
                  <a:lnTo>
                    <a:pt x="182079" y="596315"/>
                  </a:lnTo>
                  <a:close/>
                </a:path>
                <a:path w="182880" h="604519">
                  <a:moveTo>
                    <a:pt x="182257" y="263702"/>
                  </a:moveTo>
                  <a:lnTo>
                    <a:pt x="181432" y="248285"/>
                  </a:lnTo>
                  <a:lnTo>
                    <a:pt x="174066" y="241109"/>
                  </a:lnTo>
                  <a:lnTo>
                    <a:pt x="166700" y="241312"/>
                  </a:lnTo>
                  <a:lnTo>
                    <a:pt x="159156" y="241528"/>
                  </a:lnTo>
                  <a:lnTo>
                    <a:pt x="152234" y="248920"/>
                  </a:lnTo>
                  <a:lnTo>
                    <a:pt x="152349" y="265074"/>
                  </a:lnTo>
                  <a:lnTo>
                    <a:pt x="159689" y="272199"/>
                  </a:lnTo>
                  <a:lnTo>
                    <a:pt x="175437" y="271284"/>
                  </a:lnTo>
                  <a:lnTo>
                    <a:pt x="182257" y="263702"/>
                  </a:lnTo>
                  <a:close/>
                </a:path>
              </a:pathLst>
            </a:custGeom>
            <a:solidFill>
              <a:srgbClr val="FFFFFF"/>
            </a:solidFill>
          </p:spPr>
          <p:txBody>
            <a:bodyPr wrap="square" lIns="0" tIns="0" rIns="0" bIns="0" rtlCol="0"/>
            <a:lstStyle/>
            <a:p>
              <a:endParaRPr/>
            </a:p>
          </p:txBody>
        </p:sp>
      </p:grpSp>
      <p:sp>
        <p:nvSpPr>
          <p:cNvPr id="45" name="object 14">
            <a:extLst>
              <a:ext uri="{FF2B5EF4-FFF2-40B4-BE49-F238E27FC236}">
                <a16:creationId xmlns:a16="http://schemas.microsoft.com/office/drawing/2014/main" id="{DB1C7FB0-4DB9-614A-B6AA-FE7202C43212}"/>
              </a:ext>
            </a:extLst>
          </p:cNvPr>
          <p:cNvSpPr txBox="1">
            <a:spLocks noGrp="1"/>
          </p:cNvSpPr>
          <p:nvPr>
            <p:ph type="title"/>
          </p:nvPr>
        </p:nvSpPr>
        <p:spPr>
          <a:xfrm>
            <a:off x="2918593" y="586857"/>
            <a:ext cx="8703691" cy="558800"/>
          </a:xfrm>
          <a:prstGeom prst="rect">
            <a:avLst/>
          </a:prstGeom>
        </p:spPr>
        <p:txBody>
          <a:bodyPr vert="horz" wrap="square" lIns="0" tIns="12700" rIns="0" bIns="0" rtlCol="0">
            <a:spAutoFit/>
          </a:bodyPr>
          <a:lstStyle/>
          <a:p>
            <a:pPr marL="12700">
              <a:lnSpc>
                <a:spcPct val="100000"/>
              </a:lnSpc>
              <a:spcBef>
                <a:spcPts val="100"/>
              </a:spcBef>
            </a:pPr>
            <a:r>
              <a:rPr dirty="0"/>
              <a:t>Conclusions</a:t>
            </a:r>
            <a:r>
              <a:rPr lang="en-US" dirty="0"/>
              <a:t> and future research</a:t>
            </a:r>
            <a:endParaRPr dirty="0"/>
          </a:p>
        </p:txBody>
      </p:sp>
      <p:pic>
        <p:nvPicPr>
          <p:cNvPr id="3" name="Picture 2" descr="A picture containing text, clipart&#10;&#10;Description automatically generated">
            <a:extLst>
              <a:ext uri="{FF2B5EF4-FFF2-40B4-BE49-F238E27FC236}">
                <a16:creationId xmlns:a16="http://schemas.microsoft.com/office/drawing/2014/main" id="{F5CFF90B-A39F-44F4-8169-FDC4A84716D1}"/>
              </a:ext>
            </a:extLst>
          </p:cNvPr>
          <p:cNvPicPr>
            <a:picLocks noChangeAspect="1"/>
          </p:cNvPicPr>
          <p:nvPr/>
        </p:nvPicPr>
        <p:blipFill>
          <a:blip r:embed="rId9"/>
          <a:stretch>
            <a:fillRect/>
          </a:stretch>
        </p:blipFill>
        <p:spPr>
          <a:xfrm>
            <a:off x="787911" y="5474470"/>
            <a:ext cx="888582" cy="931509"/>
          </a:xfrm>
          <a:prstGeom prst="rect">
            <a:avLst/>
          </a:prstGeom>
        </p:spPr>
      </p:pic>
      <p:pic>
        <p:nvPicPr>
          <p:cNvPr id="5" name="Picture 4" descr="Icon&#10;&#10;Description automatically generated">
            <a:extLst>
              <a:ext uri="{FF2B5EF4-FFF2-40B4-BE49-F238E27FC236}">
                <a16:creationId xmlns:a16="http://schemas.microsoft.com/office/drawing/2014/main" id="{9DE9818C-7907-46E4-BB32-A8D2505A88DF}"/>
              </a:ext>
            </a:extLst>
          </p:cNvPr>
          <p:cNvPicPr>
            <a:picLocks noChangeAspect="1"/>
          </p:cNvPicPr>
          <p:nvPr/>
        </p:nvPicPr>
        <p:blipFill>
          <a:blip r:embed="rId10"/>
          <a:stretch>
            <a:fillRect/>
          </a:stretch>
        </p:blipFill>
        <p:spPr>
          <a:xfrm>
            <a:off x="262830" y="2183715"/>
            <a:ext cx="835438" cy="968223"/>
          </a:xfrm>
          <a:prstGeom prst="rect">
            <a:avLst/>
          </a:prstGeom>
        </p:spPr>
      </p:pic>
      <p:sp>
        <p:nvSpPr>
          <p:cNvPr id="47" name="object 27">
            <a:extLst>
              <a:ext uri="{FF2B5EF4-FFF2-40B4-BE49-F238E27FC236}">
                <a16:creationId xmlns:a16="http://schemas.microsoft.com/office/drawing/2014/main" id="{1D54874F-F594-4033-B0B9-76BE0096BF91}"/>
              </a:ext>
            </a:extLst>
          </p:cNvPr>
          <p:cNvSpPr txBox="1"/>
          <p:nvPr/>
        </p:nvSpPr>
        <p:spPr>
          <a:xfrm>
            <a:off x="2590800" y="5528762"/>
            <a:ext cx="10243185" cy="1059264"/>
          </a:xfrm>
          <a:prstGeom prst="rect">
            <a:avLst/>
          </a:prstGeom>
        </p:spPr>
        <p:txBody>
          <a:bodyPr vert="horz" wrap="square" lIns="0" tIns="12700" rIns="0" bIns="0" rtlCol="0">
            <a:spAutoFit/>
          </a:bodyPr>
          <a:lstStyle/>
          <a:p>
            <a:pPr marL="12700" marR="5080">
              <a:lnSpc>
                <a:spcPct val="100000"/>
              </a:lnSpc>
              <a:spcBef>
                <a:spcPts val="100"/>
              </a:spcBef>
            </a:pPr>
            <a:r>
              <a:rPr lang="en-US" sz="1700" dirty="0">
                <a:solidFill>
                  <a:srgbClr val="301C1C"/>
                </a:solidFill>
                <a:latin typeface="Lato"/>
                <a:cs typeface="Lato"/>
              </a:rPr>
              <a:t>Further </a:t>
            </a:r>
            <a:r>
              <a:rPr lang="en-US" sz="1700" b="1" dirty="0">
                <a:solidFill>
                  <a:srgbClr val="301C1C"/>
                </a:solidFill>
                <a:latin typeface="Lato"/>
                <a:cs typeface="Lato"/>
              </a:rPr>
              <a:t>research and analysis </a:t>
            </a:r>
            <a:r>
              <a:rPr lang="en-US" sz="1700" dirty="0">
                <a:solidFill>
                  <a:srgbClr val="301C1C"/>
                </a:solidFill>
                <a:latin typeface="Lato"/>
                <a:cs typeface="Lato"/>
              </a:rPr>
              <a:t>is needed to estimate the net employment creation of NDC targets by comparing NDC employment scenario to the BAU employment scenario. In-depth studies in counties are also needed to analyze the potential of jobs creation of climate action and access to energy for all, productive used of energy particular in the context of Africa.</a:t>
            </a:r>
            <a:endParaRPr sz="1700" dirty="0">
              <a:latin typeface="Lato"/>
              <a:cs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2"/>
          </p:nvPr>
        </p:nvSpPr>
        <p:spPr>
          <a:prstGeom prst="rect">
            <a:avLst/>
          </a:prstGeom>
        </p:spPr>
        <p:txBody>
          <a:bodyPr vert="horz" wrap="square" lIns="0" tIns="12700" rIns="0" bIns="0" rtlCol="0">
            <a:spAutoFit/>
          </a:bodyPr>
          <a:lstStyle/>
          <a:p>
            <a:pPr marL="24765" marR="5080" algn="just">
              <a:lnSpc>
                <a:spcPct val="100000"/>
              </a:lnSpc>
              <a:spcBef>
                <a:spcPts val="100"/>
              </a:spcBef>
              <a:buClr>
                <a:srgbClr val="0F8972"/>
              </a:buClr>
              <a:buFont typeface="Lato"/>
              <a:buAutoNum type="arabicPeriod"/>
              <a:tabLst>
                <a:tab pos="269875" algn="l"/>
              </a:tabLst>
            </a:pPr>
            <a:r>
              <a:rPr spc="-5" dirty="0"/>
              <a:t>Linking</a:t>
            </a:r>
            <a:r>
              <a:rPr dirty="0"/>
              <a:t> </a:t>
            </a:r>
            <a:r>
              <a:rPr spc="-5" dirty="0"/>
              <a:t>medium-</a:t>
            </a:r>
            <a:r>
              <a:rPr dirty="0"/>
              <a:t> </a:t>
            </a:r>
            <a:r>
              <a:rPr spc="-5" dirty="0"/>
              <a:t>to</a:t>
            </a:r>
            <a:r>
              <a:rPr dirty="0"/>
              <a:t> </a:t>
            </a:r>
            <a:r>
              <a:rPr spc="-5" dirty="0"/>
              <a:t>long-term</a:t>
            </a:r>
            <a:r>
              <a:rPr dirty="0"/>
              <a:t> </a:t>
            </a:r>
            <a:r>
              <a:rPr spc="-5" dirty="0"/>
              <a:t>green</a:t>
            </a:r>
            <a:r>
              <a:rPr dirty="0"/>
              <a:t> </a:t>
            </a:r>
            <a:r>
              <a:rPr spc="-5" dirty="0"/>
              <a:t>recovery </a:t>
            </a:r>
            <a:r>
              <a:rPr dirty="0"/>
              <a:t> </a:t>
            </a:r>
            <a:r>
              <a:rPr spc="-5" dirty="0"/>
              <a:t>measures</a:t>
            </a:r>
            <a:r>
              <a:rPr dirty="0"/>
              <a:t> </a:t>
            </a:r>
            <a:r>
              <a:rPr spc="-5" dirty="0"/>
              <a:t>to</a:t>
            </a:r>
            <a:r>
              <a:rPr dirty="0"/>
              <a:t> NDCs</a:t>
            </a:r>
            <a:r>
              <a:rPr spc="5" dirty="0"/>
              <a:t> </a:t>
            </a:r>
            <a:r>
              <a:rPr spc="-5" dirty="0"/>
              <a:t>and</a:t>
            </a:r>
            <a:r>
              <a:rPr dirty="0"/>
              <a:t> national</a:t>
            </a:r>
            <a:r>
              <a:rPr spc="5" dirty="0"/>
              <a:t> </a:t>
            </a:r>
            <a:r>
              <a:rPr spc="-5" dirty="0"/>
              <a:t>SDG</a:t>
            </a:r>
            <a:r>
              <a:rPr dirty="0"/>
              <a:t> </a:t>
            </a:r>
            <a:r>
              <a:rPr spc="-5" dirty="0"/>
              <a:t>targets</a:t>
            </a:r>
            <a:r>
              <a:rPr dirty="0"/>
              <a:t> </a:t>
            </a:r>
            <a:r>
              <a:rPr spc="-5" dirty="0"/>
              <a:t>to </a:t>
            </a:r>
            <a:r>
              <a:rPr spc="-295" dirty="0"/>
              <a:t> </a:t>
            </a:r>
            <a:r>
              <a:rPr spc="-10" dirty="0"/>
              <a:t>reiterate</a:t>
            </a:r>
            <a:r>
              <a:rPr spc="-5" dirty="0"/>
              <a:t> the</a:t>
            </a:r>
            <a:r>
              <a:rPr dirty="0"/>
              <a:t> </a:t>
            </a:r>
            <a:r>
              <a:rPr spc="-5" dirty="0"/>
              <a:t>government’s</a:t>
            </a:r>
            <a:r>
              <a:rPr dirty="0"/>
              <a:t> commitments</a:t>
            </a:r>
            <a:r>
              <a:rPr spc="5" dirty="0"/>
              <a:t> </a:t>
            </a:r>
            <a:r>
              <a:rPr spc="-5" dirty="0"/>
              <a:t>toward </a:t>
            </a:r>
            <a:r>
              <a:rPr spc="-295" dirty="0"/>
              <a:t> </a:t>
            </a:r>
            <a:r>
              <a:rPr dirty="0"/>
              <a:t>clean</a:t>
            </a:r>
            <a:r>
              <a:rPr spc="-5" dirty="0"/>
              <a:t> </a:t>
            </a:r>
            <a:r>
              <a:rPr dirty="0"/>
              <a:t>energy </a:t>
            </a:r>
            <a:r>
              <a:rPr spc="-5" dirty="0"/>
              <a:t>and</a:t>
            </a:r>
            <a:r>
              <a:rPr spc="-10" dirty="0"/>
              <a:t> </a:t>
            </a:r>
            <a:r>
              <a:rPr spc="-5" dirty="0"/>
              <a:t>the </a:t>
            </a:r>
            <a:r>
              <a:rPr dirty="0"/>
              <a:t>energy</a:t>
            </a:r>
            <a:r>
              <a:rPr spc="-5" dirty="0"/>
              <a:t> </a:t>
            </a:r>
            <a:r>
              <a:rPr spc="-10" dirty="0"/>
              <a:t>transition.</a:t>
            </a:r>
          </a:p>
          <a:p>
            <a:pPr>
              <a:lnSpc>
                <a:spcPct val="100000"/>
              </a:lnSpc>
              <a:spcBef>
                <a:spcPts val="40"/>
              </a:spcBef>
              <a:buClr>
                <a:srgbClr val="0F8972"/>
              </a:buClr>
              <a:buFont typeface="Lato"/>
              <a:buAutoNum type="arabicPeriod"/>
            </a:pPr>
            <a:endParaRPr sz="2300"/>
          </a:p>
          <a:p>
            <a:pPr marL="24765" marR="5715" algn="just">
              <a:lnSpc>
                <a:spcPct val="100000"/>
              </a:lnSpc>
              <a:buClr>
                <a:srgbClr val="0F8972"/>
              </a:buClr>
              <a:buFont typeface="Lato"/>
              <a:buAutoNum type="arabicPeriod"/>
              <a:tabLst>
                <a:tab pos="223520" algn="l"/>
              </a:tabLst>
            </a:pPr>
            <a:r>
              <a:rPr spc="-5" dirty="0"/>
              <a:t>Simultaneously investing in </a:t>
            </a:r>
            <a:r>
              <a:rPr spc="-10" dirty="0"/>
              <a:t>training </a:t>
            </a:r>
            <a:r>
              <a:rPr dirty="0"/>
              <a:t>or </a:t>
            </a:r>
            <a:r>
              <a:rPr spc="-10" dirty="0"/>
              <a:t>retraining </a:t>
            </a:r>
            <a:r>
              <a:rPr spc="-295" dirty="0"/>
              <a:t> </a:t>
            </a:r>
            <a:r>
              <a:rPr spc="-10" dirty="0"/>
              <a:t>programs </a:t>
            </a:r>
            <a:r>
              <a:rPr spc="-5" dirty="0"/>
              <a:t>to address the </a:t>
            </a:r>
            <a:r>
              <a:rPr dirty="0"/>
              <a:t>skills </a:t>
            </a:r>
            <a:r>
              <a:rPr spc="-5" dirty="0"/>
              <a:t>gaps in the </a:t>
            </a:r>
            <a:r>
              <a:rPr dirty="0"/>
              <a:t>RE </a:t>
            </a:r>
            <a:r>
              <a:rPr spc="-5" dirty="0"/>
              <a:t>and </a:t>
            </a:r>
            <a:r>
              <a:rPr dirty="0"/>
              <a:t> energy</a:t>
            </a:r>
            <a:r>
              <a:rPr spc="-5" dirty="0"/>
              <a:t> efficiency</a:t>
            </a:r>
            <a:r>
              <a:rPr dirty="0"/>
              <a:t> sectors.</a:t>
            </a:r>
          </a:p>
          <a:p>
            <a:pPr>
              <a:lnSpc>
                <a:spcPct val="100000"/>
              </a:lnSpc>
              <a:spcBef>
                <a:spcPts val="15"/>
              </a:spcBef>
              <a:buClr>
                <a:srgbClr val="0F8972"/>
              </a:buClr>
              <a:buFont typeface="Lato"/>
              <a:buAutoNum type="arabicPeriod"/>
            </a:pPr>
            <a:endParaRPr sz="2700"/>
          </a:p>
          <a:p>
            <a:pPr marL="12700" marR="15240" algn="just">
              <a:lnSpc>
                <a:spcPct val="100000"/>
              </a:lnSpc>
              <a:spcBef>
                <a:spcPts val="5"/>
              </a:spcBef>
              <a:buClr>
                <a:srgbClr val="0F8972"/>
              </a:buClr>
              <a:buFont typeface="Lato"/>
              <a:buAutoNum type="arabicPeriod"/>
              <a:tabLst>
                <a:tab pos="233679" algn="l"/>
              </a:tabLst>
            </a:pPr>
            <a:r>
              <a:rPr dirty="0"/>
              <a:t>Decarbonizing</a:t>
            </a:r>
            <a:r>
              <a:rPr spc="315" dirty="0"/>
              <a:t> </a:t>
            </a:r>
            <a:r>
              <a:rPr dirty="0"/>
              <a:t>end-use</a:t>
            </a:r>
            <a:r>
              <a:rPr spc="310" dirty="0"/>
              <a:t> </a:t>
            </a:r>
            <a:r>
              <a:rPr dirty="0"/>
              <a:t>fossil</a:t>
            </a:r>
            <a:r>
              <a:rPr spc="310" dirty="0"/>
              <a:t> </a:t>
            </a:r>
            <a:r>
              <a:rPr dirty="0"/>
              <a:t>fuel–consuming </a:t>
            </a:r>
            <a:r>
              <a:rPr spc="-300" dirty="0"/>
              <a:t> </a:t>
            </a:r>
            <a:r>
              <a:rPr dirty="0"/>
              <a:t>sectors</a:t>
            </a:r>
            <a:r>
              <a:rPr spc="5" dirty="0"/>
              <a:t> </a:t>
            </a:r>
            <a:r>
              <a:rPr spc="-10" dirty="0"/>
              <a:t>by</a:t>
            </a:r>
            <a:r>
              <a:rPr spc="-5" dirty="0"/>
              <a:t> </a:t>
            </a:r>
            <a:r>
              <a:rPr dirty="0"/>
              <a:t>scaling</a:t>
            </a:r>
            <a:r>
              <a:rPr spc="5" dirty="0"/>
              <a:t> </a:t>
            </a:r>
            <a:r>
              <a:rPr dirty="0"/>
              <a:t>up</a:t>
            </a:r>
            <a:r>
              <a:rPr spc="5" dirty="0"/>
              <a:t> </a:t>
            </a:r>
            <a:r>
              <a:rPr dirty="0"/>
              <a:t>renewables</a:t>
            </a:r>
            <a:r>
              <a:rPr spc="5" dirty="0"/>
              <a:t> </a:t>
            </a:r>
            <a:r>
              <a:rPr dirty="0"/>
              <a:t>or</a:t>
            </a:r>
            <a:r>
              <a:rPr spc="5" dirty="0"/>
              <a:t> </a:t>
            </a:r>
            <a:r>
              <a:rPr spc="-5" dirty="0"/>
              <a:t>low-carbon </a:t>
            </a:r>
            <a:r>
              <a:rPr dirty="0"/>
              <a:t> energy</a:t>
            </a:r>
            <a:r>
              <a:rPr spc="-5" dirty="0"/>
              <a:t> </a:t>
            </a:r>
            <a:r>
              <a:rPr dirty="0"/>
              <a:t>options.</a:t>
            </a:r>
          </a:p>
          <a:p>
            <a:pPr>
              <a:lnSpc>
                <a:spcPct val="100000"/>
              </a:lnSpc>
              <a:buClr>
                <a:srgbClr val="0F8972"/>
              </a:buClr>
              <a:buFont typeface="Lato"/>
              <a:buAutoNum type="arabicPeriod"/>
            </a:pPr>
            <a:endParaRPr sz="2600"/>
          </a:p>
          <a:p>
            <a:pPr marL="12700" marR="16510" algn="just">
              <a:lnSpc>
                <a:spcPct val="100000"/>
              </a:lnSpc>
              <a:buClr>
                <a:srgbClr val="0F8972"/>
              </a:buClr>
              <a:buFont typeface="Lato"/>
              <a:buAutoNum type="arabicPeriod"/>
              <a:tabLst>
                <a:tab pos="249554" algn="l"/>
              </a:tabLst>
            </a:pPr>
            <a:r>
              <a:rPr dirty="0"/>
              <a:t>Estimating </a:t>
            </a:r>
            <a:r>
              <a:rPr spc="-5" dirty="0"/>
              <a:t>the affordability and the </a:t>
            </a:r>
            <a:r>
              <a:rPr dirty="0"/>
              <a:t>economic, </a:t>
            </a:r>
            <a:r>
              <a:rPr spc="5" dirty="0"/>
              <a:t> </a:t>
            </a:r>
            <a:r>
              <a:rPr dirty="0"/>
              <a:t>social,</a:t>
            </a:r>
            <a:r>
              <a:rPr spc="310" dirty="0"/>
              <a:t> </a:t>
            </a:r>
            <a:r>
              <a:rPr spc="-5" dirty="0"/>
              <a:t>and</a:t>
            </a:r>
            <a:r>
              <a:rPr dirty="0"/>
              <a:t> </a:t>
            </a:r>
            <a:r>
              <a:rPr spc="-5" dirty="0"/>
              <a:t>environmental</a:t>
            </a:r>
            <a:r>
              <a:rPr dirty="0"/>
              <a:t> </a:t>
            </a:r>
            <a:r>
              <a:rPr spc="-5" dirty="0"/>
              <a:t>co-benefits</a:t>
            </a:r>
            <a:r>
              <a:rPr dirty="0"/>
              <a:t> of</a:t>
            </a:r>
            <a:r>
              <a:rPr spc="310" dirty="0"/>
              <a:t> </a:t>
            </a:r>
            <a:r>
              <a:rPr spc="-5" dirty="0"/>
              <a:t>green </a:t>
            </a:r>
            <a:r>
              <a:rPr spc="-295" dirty="0"/>
              <a:t> </a:t>
            </a:r>
            <a:r>
              <a:rPr spc="-5" dirty="0"/>
              <a:t>recovery </a:t>
            </a:r>
            <a:r>
              <a:rPr dirty="0"/>
              <a:t>projects </a:t>
            </a:r>
            <a:r>
              <a:rPr spc="-5" dirty="0"/>
              <a:t>in the </a:t>
            </a:r>
            <a:r>
              <a:rPr dirty="0"/>
              <a:t>energy sector </a:t>
            </a:r>
            <a:r>
              <a:rPr spc="-5" dirty="0"/>
              <a:t>to </a:t>
            </a:r>
            <a:r>
              <a:rPr dirty="0"/>
              <a:t>support </a:t>
            </a:r>
            <a:r>
              <a:rPr spc="5" dirty="0"/>
              <a:t> </a:t>
            </a:r>
            <a:r>
              <a:rPr dirty="0"/>
              <a:t>policy</a:t>
            </a:r>
            <a:r>
              <a:rPr spc="-5" dirty="0"/>
              <a:t> </a:t>
            </a:r>
            <a:r>
              <a:rPr dirty="0"/>
              <a:t>decision-making.</a:t>
            </a:r>
          </a:p>
        </p:txBody>
      </p:sp>
      <p:sp>
        <p:nvSpPr>
          <p:cNvPr id="3" name="object 3"/>
          <p:cNvSpPr txBox="1"/>
          <p:nvPr/>
        </p:nvSpPr>
        <p:spPr>
          <a:xfrm>
            <a:off x="5679879" y="1916568"/>
            <a:ext cx="4394200" cy="2776855"/>
          </a:xfrm>
          <a:prstGeom prst="rect">
            <a:avLst/>
          </a:prstGeom>
        </p:spPr>
        <p:txBody>
          <a:bodyPr vert="horz" wrap="square" lIns="0" tIns="12700" rIns="0" bIns="0" rtlCol="0">
            <a:spAutoFit/>
          </a:bodyPr>
          <a:lstStyle/>
          <a:p>
            <a:pPr marL="12700" marR="20320" algn="just">
              <a:lnSpc>
                <a:spcPct val="100000"/>
              </a:lnSpc>
              <a:spcBef>
                <a:spcPts val="100"/>
              </a:spcBef>
              <a:buClr>
                <a:srgbClr val="0F8972"/>
              </a:buClr>
              <a:buFont typeface="Lato"/>
              <a:buAutoNum type="arabicPeriod" startAt="5"/>
              <a:tabLst>
                <a:tab pos="215265" algn="l"/>
              </a:tabLst>
            </a:pPr>
            <a:r>
              <a:rPr sz="1600" spc="-5" dirty="0">
                <a:solidFill>
                  <a:srgbClr val="301C1C"/>
                </a:solidFill>
                <a:latin typeface="Lato-Light"/>
                <a:cs typeface="Lato-Light"/>
              </a:rPr>
              <a:t>Deploying decentralized </a:t>
            </a:r>
            <a:r>
              <a:rPr sz="1600" dirty="0">
                <a:solidFill>
                  <a:srgbClr val="301C1C"/>
                </a:solidFill>
                <a:latin typeface="Lato-Light"/>
                <a:cs typeface="Lato-Light"/>
              </a:rPr>
              <a:t>RE solutions </a:t>
            </a:r>
            <a:r>
              <a:rPr sz="1600" spc="-5" dirty="0">
                <a:solidFill>
                  <a:srgbClr val="301C1C"/>
                </a:solidFill>
                <a:latin typeface="Lato-Light"/>
                <a:cs typeface="Lato-Light"/>
              </a:rPr>
              <a:t>to address </a:t>
            </a:r>
            <a:r>
              <a:rPr sz="1600" spc="-295" dirty="0">
                <a:solidFill>
                  <a:srgbClr val="301C1C"/>
                </a:solidFill>
                <a:latin typeface="Lato-Light"/>
                <a:cs typeface="Lato-Light"/>
              </a:rPr>
              <a:t> </a:t>
            </a:r>
            <a:r>
              <a:rPr sz="1600" spc="-5" dirty="0">
                <a:solidFill>
                  <a:srgbClr val="301C1C"/>
                </a:solidFill>
                <a:latin typeface="Lato-Light"/>
                <a:cs typeface="Lato-Light"/>
              </a:rPr>
              <a:t>the</a:t>
            </a:r>
            <a:r>
              <a:rPr sz="1600" spc="-10" dirty="0">
                <a:solidFill>
                  <a:srgbClr val="301C1C"/>
                </a:solidFill>
                <a:latin typeface="Lato-Light"/>
                <a:cs typeface="Lato-Light"/>
              </a:rPr>
              <a:t> </a:t>
            </a:r>
            <a:r>
              <a:rPr sz="1600" spc="-5" dirty="0">
                <a:solidFill>
                  <a:srgbClr val="301C1C"/>
                </a:solidFill>
                <a:latin typeface="Lato-Light"/>
                <a:cs typeface="Lato-Light"/>
              </a:rPr>
              <a:t>most </a:t>
            </a:r>
            <a:r>
              <a:rPr sz="1600" spc="-10" dirty="0">
                <a:solidFill>
                  <a:srgbClr val="301C1C"/>
                </a:solidFill>
                <a:latin typeface="Lato-Light"/>
                <a:cs typeface="Lato-Light"/>
              </a:rPr>
              <a:t>vulnerable</a:t>
            </a:r>
            <a:r>
              <a:rPr sz="1600" spc="-5" dirty="0">
                <a:solidFill>
                  <a:srgbClr val="301C1C"/>
                </a:solidFill>
                <a:latin typeface="Lato-Light"/>
                <a:cs typeface="Lato-Light"/>
              </a:rPr>
              <a:t> </a:t>
            </a:r>
            <a:r>
              <a:rPr sz="1600" dirty="0">
                <a:solidFill>
                  <a:srgbClr val="301C1C"/>
                </a:solidFill>
                <a:latin typeface="Lato-Light"/>
                <a:cs typeface="Lato-Light"/>
              </a:rPr>
              <a:t>populations.</a:t>
            </a:r>
            <a:endParaRPr sz="1600" dirty="0">
              <a:latin typeface="Lato-Light"/>
              <a:cs typeface="Lato-Light"/>
            </a:endParaRPr>
          </a:p>
          <a:p>
            <a:pPr>
              <a:lnSpc>
                <a:spcPct val="100000"/>
              </a:lnSpc>
              <a:spcBef>
                <a:spcPts val="5"/>
              </a:spcBef>
              <a:buClr>
                <a:srgbClr val="0F8972"/>
              </a:buClr>
              <a:buFont typeface="Lato"/>
              <a:buAutoNum type="arabicPeriod" startAt="5"/>
            </a:pPr>
            <a:endParaRPr sz="1900" dirty="0">
              <a:latin typeface="Lato-Light"/>
              <a:cs typeface="Lato-Light"/>
            </a:endParaRPr>
          </a:p>
          <a:p>
            <a:pPr marL="12700" marR="19685" algn="just">
              <a:lnSpc>
                <a:spcPct val="100000"/>
              </a:lnSpc>
              <a:buClr>
                <a:srgbClr val="0F8972"/>
              </a:buClr>
              <a:buFont typeface="Lato"/>
              <a:buAutoNum type="arabicPeriod" startAt="5"/>
              <a:tabLst>
                <a:tab pos="237490" algn="l"/>
              </a:tabLst>
            </a:pPr>
            <a:r>
              <a:rPr sz="1600" spc="-5" dirty="0">
                <a:solidFill>
                  <a:srgbClr val="301C1C"/>
                </a:solidFill>
                <a:latin typeface="Lato-Light"/>
                <a:cs typeface="Lato-Light"/>
              </a:rPr>
              <a:t>Strengthening</a:t>
            </a:r>
            <a:r>
              <a:rPr sz="1600" dirty="0">
                <a:solidFill>
                  <a:srgbClr val="301C1C"/>
                </a:solidFill>
                <a:latin typeface="Lato-Light"/>
                <a:cs typeface="Lato-Light"/>
              </a:rPr>
              <a:t> </a:t>
            </a:r>
            <a:r>
              <a:rPr sz="1600" spc="-5" dirty="0">
                <a:solidFill>
                  <a:srgbClr val="301C1C"/>
                </a:solidFill>
                <a:latin typeface="Lato-Light"/>
                <a:cs typeface="Lato-Light"/>
              </a:rPr>
              <a:t>the</a:t>
            </a:r>
            <a:r>
              <a:rPr sz="1600" dirty="0">
                <a:solidFill>
                  <a:srgbClr val="301C1C"/>
                </a:solidFill>
                <a:latin typeface="Lato-Light"/>
                <a:cs typeface="Lato-Light"/>
              </a:rPr>
              <a:t> </a:t>
            </a:r>
            <a:r>
              <a:rPr sz="1600" spc="-15" dirty="0">
                <a:solidFill>
                  <a:srgbClr val="301C1C"/>
                </a:solidFill>
                <a:latin typeface="Lato-Light"/>
                <a:cs typeface="Lato-Light"/>
              </a:rPr>
              <a:t>overall</a:t>
            </a:r>
            <a:r>
              <a:rPr sz="1600" spc="-10" dirty="0">
                <a:solidFill>
                  <a:srgbClr val="301C1C"/>
                </a:solidFill>
                <a:latin typeface="Lato-Light"/>
                <a:cs typeface="Lato-Light"/>
              </a:rPr>
              <a:t> </a:t>
            </a:r>
            <a:r>
              <a:rPr sz="1600" dirty="0">
                <a:solidFill>
                  <a:srgbClr val="301C1C"/>
                </a:solidFill>
                <a:latin typeface="Lato-Light"/>
                <a:cs typeface="Lato-Light"/>
              </a:rPr>
              <a:t>energy</a:t>
            </a:r>
            <a:r>
              <a:rPr sz="1600" spc="310" dirty="0">
                <a:solidFill>
                  <a:srgbClr val="301C1C"/>
                </a:solidFill>
                <a:latin typeface="Lato-Light"/>
                <a:cs typeface="Lato-Light"/>
              </a:rPr>
              <a:t> </a:t>
            </a:r>
            <a:r>
              <a:rPr sz="1600" dirty="0">
                <a:solidFill>
                  <a:srgbClr val="301C1C"/>
                </a:solidFill>
                <a:latin typeface="Lato-Light"/>
                <a:cs typeface="Lato-Light"/>
              </a:rPr>
              <a:t>system</a:t>
            </a:r>
            <a:r>
              <a:rPr sz="1600" spc="310" dirty="0">
                <a:solidFill>
                  <a:srgbClr val="301C1C"/>
                </a:solidFill>
                <a:latin typeface="Lato-Light"/>
                <a:cs typeface="Lato-Light"/>
              </a:rPr>
              <a:t> </a:t>
            </a:r>
            <a:r>
              <a:rPr sz="1600" spc="-5" dirty="0">
                <a:solidFill>
                  <a:srgbClr val="301C1C"/>
                </a:solidFill>
                <a:latin typeface="Lato-Light"/>
                <a:cs typeface="Lato-Light"/>
              </a:rPr>
              <a:t>to </a:t>
            </a:r>
            <a:r>
              <a:rPr sz="1600" dirty="0">
                <a:solidFill>
                  <a:srgbClr val="301C1C"/>
                </a:solidFill>
                <a:latin typeface="Lato-Light"/>
                <a:cs typeface="Lato-Light"/>
              </a:rPr>
              <a:t> ensure </a:t>
            </a:r>
            <a:r>
              <a:rPr sz="1600" spc="-5" dirty="0">
                <a:solidFill>
                  <a:srgbClr val="301C1C"/>
                </a:solidFill>
                <a:latin typeface="Lato-Light"/>
                <a:cs typeface="Lato-Light"/>
              </a:rPr>
              <a:t>the </a:t>
            </a:r>
            <a:r>
              <a:rPr sz="1600" dirty="0">
                <a:solidFill>
                  <a:srgbClr val="301C1C"/>
                </a:solidFill>
                <a:latin typeface="Lato-Light"/>
                <a:cs typeface="Lato-Light"/>
              </a:rPr>
              <a:t>stability </a:t>
            </a:r>
            <a:r>
              <a:rPr sz="1600" spc="-5" dirty="0">
                <a:solidFill>
                  <a:srgbClr val="301C1C"/>
                </a:solidFill>
                <a:latin typeface="Lato-Light"/>
                <a:cs typeface="Lato-Light"/>
              </a:rPr>
              <a:t>and </a:t>
            </a:r>
            <a:r>
              <a:rPr sz="1600" spc="-10" dirty="0">
                <a:solidFill>
                  <a:srgbClr val="301C1C"/>
                </a:solidFill>
                <a:latin typeface="Lato-Light"/>
                <a:cs typeface="Lato-Light"/>
              </a:rPr>
              <a:t>flexibility </a:t>
            </a:r>
            <a:r>
              <a:rPr sz="1600" dirty="0">
                <a:solidFill>
                  <a:srgbClr val="301C1C"/>
                </a:solidFill>
                <a:latin typeface="Lato-Light"/>
                <a:cs typeface="Lato-Light"/>
              </a:rPr>
              <a:t>of </a:t>
            </a:r>
            <a:r>
              <a:rPr sz="1600" spc="-5" dirty="0">
                <a:solidFill>
                  <a:srgbClr val="301C1C"/>
                </a:solidFill>
                <a:latin typeface="Lato-Light"/>
                <a:cs typeface="Lato-Light"/>
              </a:rPr>
              <a:t>the grid </a:t>
            </a:r>
            <a:r>
              <a:rPr sz="1600" dirty="0">
                <a:solidFill>
                  <a:srgbClr val="301C1C"/>
                </a:solidFill>
                <a:latin typeface="Lato-Light"/>
                <a:cs typeface="Lato-Light"/>
              </a:rPr>
              <a:t>when </a:t>
            </a:r>
            <a:r>
              <a:rPr sz="1600" spc="5" dirty="0">
                <a:solidFill>
                  <a:srgbClr val="301C1C"/>
                </a:solidFill>
                <a:latin typeface="Lato-Light"/>
                <a:cs typeface="Lato-Light"/>
              </a:rPr>
              <a:t> </a:t>
            </a:r>
            <a:r>
              <a:rPr sz="1600" spc="-5" dirty="0">
                <a:solidFill>
                  <a:srgbClr val="301C1C"/>
                </a:solidFill>
                <a:latin typeface="Lato-Light"/>
                <a:cs typeface="Lato-Light"/>
              </a:rPr>
              <a:t>increasing </a:t>
            </a:r>
            <a:r>
              <a:rPr sz="1600" dirty="0">
                <a:solidFill>
                  <a:srgbClr val="301C1C"/>
                </a:solidFill>
                <a:latin typeface="Lato-Light"/>
                <a:cs typeface="Lato-Light"/>
              </a:rPr>
              <a:t>RE </a:t>
            </a:r>
            <a:r>
              <a:rPr sz="1600" spc="-10" dirty="0">
                <a:solidFill>
                  <a:srgbClr val="301C1C"/>
                </a:solidFill>
                <a:latin typeface="Lato-Light"/>
                <a:cs typeface="Lato-Light"/>
              </a:rPr>
              <a:t>penetration </a:t>
            </a:r>
            <a:r>
              <a:rPr sz="1600" spc="-5" dirty="0">
                <a:solidFill>
                  <a:srgbClr val="301C1C"/>
                </a:solidFill>
                <a:latin typeface="Lato-Light"/>
                <a:cs typeface="Lato-Light"/>
              </a:rPr>
              <a:t>and </a:t>
            </a:r>
            <a:r>
              <a:rPr sz="1600" dirty="0">
                <a:solidFill>
                  <a:srgbClr val="301C1C"/>
                </a:solidFill>
                <a:latin typeface="Lato-Light"/>
                <a:cs typeface="Lato-Light"/>
              </a:rPr>
              <a:t>reduce distribution </a:t>
            </a:r>
            <a:r>
              <a:rPr sz="1600" spc="5" dirty="0">
                <a:solidFill>
                  <a:srgbClr val="301C1C"/>
                </a:solidFill>
                <a:latin typeface="Lato-Light"/>
                <a:cs typeface="Lato-Light"/>
              </a:rPr>
              <a:t> </a:t>
            </a:r>
            <a:r>
              <a:rPr sz="1600" spc="-5" dirty="0">
                <a:solidFill>
                  <a:srgbClr val="301C1C"/>
                </a:solidFill>
                <a:latin typeface="Lato-Light"/>
                <a:cs typeface="Lato-Light"/>
              </a:rPr>
              <a:t>losses.</a:t>
            </a:r>
            <a:endParaRPr sz="1600" dirty="0">
              <a:latin typeface="Lato-Light"/>
              <a:cs typeface="Lato-Light"/>
            </a:endParaRPr>
          </a:p>
          <a:p>
            <a:pPr>
              <a:lnSpc>
                <a:spcPct val="100000"/>
              </a:lnSpc>
              <a:spcBef>
                <a:spcPts val="55"/>
              </a:spcBef>
              <a:buClr>
                <a:srgbClr val="0F8972"/>
              </a:buClr>
              <a:buFont typeface="Lato"/>
              <a:buAutoNum type="arabicPeriod" startAt="5"/>
            </a:pPr>
            <a:endParaRPr lang="en-US" sz="1700" dirty="0">
              <a:latin typeface="Lato-Light"/>
              <a:cs typeface="Lato-Light"/>
            </a:endParaRPr>
          </a:p>
          <a:p>
            <a:pPr marL="27305" marR="5080" algn="just">
              <a:lnSpc>
                <a:spcPct val="100000"/>
              </a:lnSpc>
              <a:buClr>
                <a:srgbClr val="0F8972"/>
              </a:buClr>
              <a:buFont typeface="Lato"/>
              <a:buAutoNum type="arabicPeriod" startAt="5"/>
              <a:tabLst>
                <a:tab pos="234315" algn="l"/>
              </a:tabLst>
            </a:pPr>
            <a:r>
              <a:rPr lang="en-US" sz="1600" spc="-5" dirty="0">
                <a:solidFill>
                  <a:srgbClr val="301C1C"/>
                </a:solidFill>
                <a:latin typeface="Lato-Light"/>
                <a:cs typeface="Lato-Light"/>
              </a:rPr>
              <a:t>Phasing</a:t>
            </a:r>
            <a:r>
              <a:rPr sz="1600" spc="-5" dirty="0">
                <a:solidFill>
                  <a:srgbClr val="301C1C"/>
                </a:solidFill>
                <a:latin typeface="Lato-Light"/>
                <a:cs typeface="Lato-Light"/>
              </a:rPr>
              <a:t> </a:t>
            </a:r>
            <a:r>
              <a:rPr sz="1600" dirty="0">
                <a:solidFill>
                  <a:srgbClr val="301C1C"/>
                </a:solidFill>
                <a:latin typeface="Lato-Light"/>
                <a:cs typeface="Lato-Light"/>
              </a:rPr>
              <a:t>out fossil fuel subsidies </a:t>
            </a:r>
            <a:r>
              <a:rPr sz="1600" spc="-5" dirty="0">
                <a:solidFill>
                  <a:srgbClr val="301C1C"/>
                </a:solidFill>
                <a:latin typeface="Lato-Light"/>
                <a:cs typeface="Lato-Light"/>
              </a:rPr>
              <a:t>and </a:t>
            </a:r>
            <a:r>
              <a:rPr sz="1600" dirty="0">
                <a:solidFill>
                  <a:srgbClr val="301C1C"/>
                </a:solidFill>
                <a:latin typeface="Lato-Light"/>
                <a:cs typeface="Lato-Light"/>
              </a:rPr>
              <a:t>reallocating </a:t>
            </a:r>
            <a:r>
              <a:rPr lang="en-US" sz="1600" spc="-295" dirty="0">
                <a:solidFill>
                  <a:srgbClr val="301C1C"/>
                </a:solidFill>
                <a:latin typeface="Lato-Light"/>
                <a:cs typeface="Lato-Light"/>
              </a:rPr>
              <a:t> </a:t>
            </a:r>
            <a:r>
              <a:rPr sz="1600" spc="-5" dirty="0">
                <a:solidFill>
                  <a:srgbClr val="301C1C"/>
                </a:solidFill>
                <a:latin typeface="Lato-Light"/>
                <a:cs typeface="Lato-Light"/>
              </a:rPr>
              <a:t>revenues</a:t>
            </a:r>
            <a:r>
              <a:rPr sz="1600" dirty="0">
                <a:solidFill>
                  <a:srgbClr val="301C1C"/>
                </a:solidFill>
                <a:latin typeface="Lato-Light"/>
                <a:cs typeface="Lato-Light"/>
              </a:rPr>
              <a:t> </a:t>
            </a:r>
            <a:r>
              <a:rPr sz="1600" spc="-5" dirty="0">
                <a:solidFill>
                  <a:srgbClr val="301C1C"/>
                </a:solidFill>
                <a:latin typeface="Lato-Light"/>
                <a:cs typeface="Lato-Light"/>
              </a:rPr>
              <a:t>toward</a:t>
            </a:r>
            <a:r>
              <a:rPr sz="1600" dirty="0">
                <a:solidFill>
                  <a:srgbClr val="301C1C"/>
                </a:solidFill>
                <a:latin typeface="Lato-Light"/>
                <a:cs typeface="Lato-Light"/>
              </a:rPr>
              <a:t> </a:t>
            </a:r>
            <a:r>
              <a:rPr sz="1600" spc="-5" dirty="0">
                <a:solidFill>
                  <a:srgbClr val="301C1C"/>
                </a:solidFill>
                <a:latin typeface="Lato-Light"/>
                <a:cs typeface="Lato-Light"/>
              </a:rPr>
              <a:t>investments</a:t>
            </a:r>
            <a:r>
              <a:rPr sz="1600" dirty="0">
                <a:solidFill>
                  <a:srgbClr val="301C1C"/>
                </a:solidFill>
                <a:latin typeface="Lato-Light"/>
                <a:cs typeface="Lato-Light"/>
              </a:rPr>
              <a:t> </a:t>
            </a:r>
            <a:r>
              <a:rPr sz="1600" spc="-5" dirty="0">
                <a:solidFill>
                  <a:srgbClr val="301C1C"/>
                </a:solidFill>
                <a:latin typeface="Lato-Light"/>
                <a:cs typeface="Lato-Light"/>
              </a:rPr>
              <a:t>in</a:t>
            </a:r>
            <a:r>
              <a:rPr sz="1600" dirty="0">
                <a:solidFill>
                  <a:srgbClr val="301C1C"/>
                </a:solidFill>
                <a:latin typeface="Lato-Light"/>
                <a:cs typeface="Lato-Light"/>
              </a:rPr>
              <a:t> RE</a:t>
            </a:r>
            <a:r>
              <a:rPr sz="1600" spc="5" dirty="0">
                <a:solidFill>
                  <a:srgbClr val="301C1C"/>
                </a:solidFill>
                <a:latin typeface="Lato-Light"/>
                <a:cs typeface="Lato-Light"/>
              </a:rPr>
              <a:t> </a:t>
            </a:r>
            <a:r>
              <a:rPr sz="1600" spc="-5" dirty="0">
                <a:solidFill>
                  <a:srgbClr val="301C1C"/>
                </a:solidFill>
                <a:latin typeface="Lato-Light"/>
                <a:cs typeface="Lato-Light"/>
              </a:rPr>
              <a:t>and</a:t>
            </a:r>
            <a:r>
              <a:rPr sz="1600" dirty="0">
                <a:solidFill>
                  <a:srgbClr val="301C1C"/>
                </a:solidFill>
                <a:latin typeface="Lato-Light"/>
                <a:cs typeface="Lato-Light"/>
              </a:rPr>
              <a:t> energy</a:t>
            </a:r>
            <a:r>
              <a:rPr lang="en-US" sz="1600" dirty="0">
                <a:solidFill>
                  <a:srgbClr val="301C1C"/>
                </a:solidFill>
                <a:latin typeface="Lato-Light"/>
                <a:cs typeface="Lato-Light"/>
              </a:rPr>
              <a:t> </a:t>
            </a:r>
            <a:r>
              <a:rPr sz="1600" spc="5" dirty="0">
                <a:solidFill>
                  <a:srgbClr val="301C1C"/>
                </a:solidFill>
                <a:latin typeface="Lato-Light"/>
                <a:cs typeface="Lato-Light"/>
              </a:rPr>
              <a:t> </a:t>
            </a:r>
            <a:r>
              <a:rPr sz="1600" spc="-15" dirty="0">
                <a:solidFill>
                  <a:srgbClr val="301C1C"/>
                </a:solidFill>
                <a:latin typeface="Lato-Light"/>
                <a:cs typeface="Lato-Light"/>
              </a:rPr>
              <a:t>efficiency.</a:t>
            </a:r>
            <a:endParaRPr sz="1600" dirty="0">
              <a:latin typeface="Lato-Light"/>
              <a:cs typeface="Lato-Light"/>
            </a:endParaRPr>
          </a:p>
        </p:txBody>
      </p:sp>
      <p:sp>
        <p:nvSpPr>
          <p:cNvPr id="4" name="object 4"/>
          <p:cNvSpPr txBox="1"/>
          <p:nvPr/>
        </p:nvSpPr>
        <p:spPr>
          <a:xfrm>
            <a:off x="5679879" y="4896464"/>
            <a:ext cx="4394835" cy="756920"/>
          </a:xfrm>
          <a:prstGeom prst="rect">
            <a:avLst/>
          </a:prstGeom>
        </p:spPr>
        <p:txBody>
          <a:bodyPr vert="horz" wrap="square" lIns="0" tIns="12700" rIns="0" bIns="0" rtlCol="0" anchor="t">
            <a:spAutoFit/>
          </a:bodyPr>
          <a:lstStyle/>
          <a:p>
            <a:pPr marL="12700" marR="5080" algn="just">
              <a:spcBef>
                <a:spcPts val="100"/>
              </a:spcBef>
            </a:pPr>
            <a:r>
              <a:rPr lang="en-US" sz="1600" dirty="0">
                <a:solidFill>
                  <a:srgbClr val="0F8972"/>
                </a:solidFill>
                <a:latin typeface="Lato-Light"/>
                <a:cs typeface="Lato"/>
              </a:rPr>
              <a:t>8.</a:t>
            </a:r>
            <a:r>
              <a:rPr lang="en-US" sz="1600" spc="5" dirty="0">
                <a:solidFill>
                  <a:srgbClr val="0F8972"/>
                </a:solidFill>
                <a:latin typeface="Lato"/>
                <a:cs typeface="Lato"/>
              </a:rPr>
              <a:t> </a:t>
            </a:r>
            <a:r>
              <a:rPr sz="1600" spc="-5" dirty="0">
                <a:solidFill>
                  <a:srgbClr val="301C1C"/>
                </a:solidFill>
                <a:latin typeface="Lato-Light"/>
                <a:cs typeface="Lato-Light"/>
              </a:rPr>
              <a:t>Linking</a:t>
            </a:r>
            <a:r>
              <a:rPr sz="1600" dirty="0">
                <a:solidFill>
                  <a:srgbClr val="301C1C"/>
                </a:solidFill>
                <a:latin typeface="Lato-Light"/>
                <a:cs typeface="Lato-Light"/>
              </a:rPr>
              <a:t> </a:t>
            </a:r>
            <a:r>
              <a:rPr sz="1600" spc="-5" dirty="0">
                <a:solidFill>
                  <a:srgbClr val="301C1C"/>
                </a:solidFill>
                <a:latin typeface="Lato-Light"/>
                <a:cs typeface="Lato-Light"/>
              </a:rPr>
              <a:t>the</a:t>
            </a:r>
            <a:r>
              <a:rPr sz="1600" dirty="0">
                <a:solidFill>
                  <a:srgbClr val="301C1C"/>
                </a:solidFill>
                <a:latin typeface="Lato-Light"/>
                <a:cs typeface="Lato-Light"/>
              </a:rPr>
              <a:t> </a:t>
            </a:r>
            <a:r>
              <a:rPr sz="1600" spc="-5" dirty="0">
                <a:solidFill>
                  <a:srgbClr val="301C1C"/>
                </a:solidFill>
                <a:latin typeface="Lato-Light"/>
                <a:cs typeface="Lato-Light"/>
              </a:rPr>
              <a:t>provision</a:t>
            </a:r>
            <a:r>
              <a:rPr sz="1600" dirty="0">
                <a:solidFill>
                  <a:srgbClr val="301C1C"/>
                </a:solidFill>
                <a:latin typeface="Lato-Light"/>
                <a:cs typeface="Lato-Light"/>
              </a:rPr>
              <a:t> of</a:t>
            </a:r>
            <a:r>
              <a:rPr sz="1600" spc="5" dirty="0">
                <a:solidFill>
                  <a:srgbClr val="301C1C"/>
                </a:solidFill>
                <a:latin typeface="Lato-Light"/>
                <a:cs typeface="Lato-Light"/>
              </a:rPr>
              <a:t> </a:t>
            </a:r>
            <a:r>
              <a:rPr sz="1600" spc="-5" dirty="0">
                <a:solidFill>
                  <a:srgbClr val="301C1C"/>
                </a:solidFill>
                <a:latin typeface="Lato-Light"/>
                <a:cs typeface="Lato-Light"/>
              </a:rPr>
              <a:t>recovery</a:t>
            </a:r>
            <a:r>
              <a:rPr sz="1600" dirty="0">
                <a:solidFill>
                  <a:srgbClr val="301C1C"/>
                </a:solidFill>
                <a:latin typeface="Lato-Light"/>
                <a:cs typeface="Lato-Light"/>
              </a:rPr>
              <a:t> support</a:t>
            </a:r>
            <a:r>
              <a:rPr sz="1600" spc="5" dirty="0">
                <a:solidFill>
                  <a:srgbClr val="301C1C"/>
                </a:solidFill>
                <a:latin typeface="Lato-Light"/>
                <a:cs typeface="Lato-Light"/>
              </a:rPr>
              <a:t> </a:t>
            </a:r>
            <a:r>
              <a:rPr sz="1600" spc="-5" dirty="0">
                <a:solidFill>
                  <a:srgbClr val="301C1C"/>
                </a:solidFill>
                <a:latin typeface="Lato-Light"/>
                <a:cs typeface="Lato-Light"/>
              </a:rPr>
              <a:t>to</a:t>
            </a:r>
            <a:r>
              <a:rPr lang="en-US" sz="1600" spc="-5" dirty="0">
                <a:solidFill>
                  <a:srgbClr val="301C1C"/>
                </a:solidFill>
                <a:latin typeface="Lato-Light"/>
                <a:cs typeface="Lato-Light"/>
              </a:rPr>
              <a:t> </a:t>
            </a:r>
            <a:r>
              <a:rPr lang="en-US" sz="1600" dirty="0">
                <a:solidFill>
                  <a:srgbClr val="301C1C"/>
                </a:solidFill>
                <a:latin typeface="Lato-Light"/>
                <a:cs typeface="Lato-Light"/>
              </a:rPr>
              <a:t> </a:t>
            </a:r>
            <a:r>
              <a:rPr sz="1600" spc="-5" dirty="0">
                <a:solidFill>
                  <a:srgbClr val="301C1C"/>
                </a:solidFill>
                <a:latin typeface="Lato-Light"/>
                <a:cs typeface="Lato-Light"/>
              </a:rPr>
              <a:t>environmental</a:t>
            </a:r>
            <a:r>
              <a:rPr sz="1600" spc="-25" dirty="0">
                <a:solidFill>
                  <a:srgbClr val="301C1C"/>
                </a:solidFill>
                <a:latin typeface="Lato-Light"/>
                <a:cs typeface="Lato-Light"/>
              </a:rPr>
              <a:t> </a:t>
            </a:r>
            <a:r>
              <a:rPr sz="1600" spc="-5" dirty="0">
                <a:solidFill>
                  <a:srgbClr val="301C1C"/>
                </a:solidFill>
                <a:latin typeface="Lato-Light"/>
                <a:cs typeface="Lato-Light"/>
              </a:rPr>
              <a:t>measures,</a:t>
            </a:r>
            <a:r>
              <a:rPr sz="1600" spc="-30" dirty="0">
                <a:solidFill>
                  <a:srgbClr val="301C1C"/>
                </a:solidFill>
                <a:latin typeface="Lato-Light"/>
                <a:cs typeface="Lato-Light"/>
              </a:rPr>
              <a:t> </a:t>
            </a:r>
            <a:r>
              <a:rPr sz="1600" dirty="0">
                <a:solidFill>
                  <a:srgbClr val="301C1C"/>
                </a:solidFill>
                <a:latin typeface="Lato-Light"/>
                <a:cs typeface="Lato-Light"/>
              </a:rPr>
              <a:t>particularly</a:t>
            </a:r>
            <a:r>
              <a:rPr sz="1600" spc="-20" dirty="0">
                <a:solidFill>
                  <a:srgbClr val="301C1C"/>
                </a:solidFill>
                <a:latin typeface="Lato-Light"/>
                <a:cs typeface="Lato-Light"/>
              </a:rPr>
              <a:t> </a:t>
            </a:r>
            <a:r>
              <a:rPr sz="1600" dirty="0">
                <a:solidFill>
                  <a:srgbClr val="301C1C"/>
                </a:solidFill>
                <a:latin typeface="Lato-Light"/>
                <a:cs typeface="Lato-Light"/>
              </a:rPr>
              <a:t>for</a:t>
            </a:r>
            <a:r>
              <a:rPr sz="1600" spc="-30" dirty="0">
                <a:solidFill>
                  <a:srgbClr val="301C1C"/>
                </a:solidFill>
                <a:latin typeface="Lato-Light"/>
                <a:cs typeface="Lato-Light"/>
              </a:rPr>
              <a:t> </a:t>
            </a:r>
            <a:r>
              <a:rPr sz="1600" spc="-5" dirty="0">
                <a:solidFill>
                  <a:srgbClr val="301C1C"/>
                </a:solidFill>
                <a:latin typeface="Lato-Light"/>
                <a:cs typeface="Lato-Light"/>
              </a:rPr>
              <a:t>SMEs</a:t>
            </a:r>
            <a:r>
              <a:rPr sz="1600" spc="-25" dirty="0">
                <a:solidFill>
                  <a:srgbClr val="301C1C"/>
                </a:solidFill>
                <a:latin typeface="Lato-Light"/>
                <a:cs typeface="Lato-Light"/>
              </a:rPr>
              <a:t> </a:t>
            </a:r>
            <a:r>
              <a:rPr sz="1600" spc="-5" dirty="0">
                <a:solidFill>
                  <a:srgbClr val="301C1C"/>
                </a:solidFill>
                <a:latin typeface="Lato-Light"/>
                <a:cs typeface="Lato-Light"/>
              </a:rPr>
              <a:t>and</a:t>
            </a:r>
            <a:r>
              <a:rPr lang="en-US" sz="1600" spc="-5" dirty="0">
                <a:solidFill>
                  <a:srgbClr val="301C1C"/>
                </a:solidFill>
                <a:latin typeface="Lato-Light"/>
                <a:cs typeface="Lato-Light"/>
              </a:rPr>
              <a:t> </a:t>
            </a:r>
            <a:r>
              <a:rPr sz="1600" spc="-300" dirty="0">
                <a:solidFill>
                  <a:srgbClr val="301C1C"/>
                </a:solidFill>
                <a:latin typeface="Lato-Light"/>
                <a:cs typeface="Lato-Light"/>
              </a:rPr>
              <a:t> </a:t>
            </a:r>
            <a:r>
              <a:rPr sz="1600" spc="-5" dirty="0">
                <a:solidFill>
                  <a:srgbClr val="301C1C"/>
                </a:solidFill>
                <a:latin typeface="Lato-Light"/>
                <a:cs typeface="Lato-Light"/>
              </a:rPr>
              <a:t>their</a:t>
            </a:r>
            <a:r>
              <a:rPr sz="1600" spc="-10" dirty="0">
                <a:solidFill>
                  <a:srgbClr val="301C1C"/>
                </a:solidFill>
                <a:latin typeface="Lato-Light"/>
                <a:cs typeface="Lato-Light"/>
              </a:rPr>
              <a:t> </a:t>
            </a:r>
            <a:r>
              <a:rPr sz="1600" dirty="0">
                <a:solidFill>
                  <a:srgbClr val="301C1C"/>
                </a:solidFill>
                <a:latin typeface="Lato-Light"/>
                <a:cs typeface="Lato-Light"/>
              </a:rPr>
              <a:t>value chains.</a:t>
            </a:r>
            <a:endParaRPr sz="1600">
              <a:latin typeface="Lato-Light"/>
              <a:cs typeface="Lato-Light"/>
            </a:endParaRPr>
          </a:p>
        </p:txBody>
      </p:sp>
      <p:sp>
        <p:nvSpPr>
          <p:cNvPr id="5" name="object 5"/>
          <p:cNvSpPr txBox="1"/>
          <p:nvPr/>
        </p:nvSpPr>
        <p:spPr>
          <a:xfrm>
            <a:off x="5701411" y="5853545"/>
            <a:ext cx="4935093" cy="751488"/>
          </a:xfrm>
          <a:prstGeom prst="rect">
            <a:avLst/>
          </a:prstGeom>
        </p:spPr>
        <p:txBody>
          <a:bodyPr vert="horz" wrap="square" lIns="0" tIns="12700" rIns="0" bIns="0" rtlCol="0" anchor="t">
            <a:spAutoFit/>
          </a:bodyPr>
          <a:lstStyle/>
          <a:p>
            <a:pPr marL="12700" marR="5080">
              <a:spcBef>
                <a:spcPts val="100"/>
              </a:spcBef>
            </a:pPr>
            <a:r>
              <a:rPr sz="1600" dirty="0">
                <a:solidFill>
                  <a:srgbClr val="0F8972"/>
                </a:solidFill>
                <a:latin typeface="Lato-Light"/>
                <a:cs typeface="Lato"/>
              </a:rPr>
              <a:t>9.</a:t>
            </a:r>
            <a:r>
              <a:rPr sz="1600" spc="5" dirty="0">
                <a:solidFill>
                  <a:srgbClr val="0F8972"/>
                </a:solidFill>
                <a:latin typeface="Lato-Light"/>
                <a:cs typeface="Lato"/>
              </a:rPr>
              <a:t> </a:t>
            </a:r>
            <a:r>
              <a:rPr sz="1600" dirty="0">
                <a:solidFill>
                  <a:srgbClr val="301C1C"/>
                </a:solidFill>
                <a:latin typeface="Lato-Light"/>
                <a:cs typeface="Lato-Light"/>
              </a:rPr>
              <a:t>Increasing</a:t>
            </a:r>
            <a:r>
              <a:rPr sz="1600" spc="5" dirty="0">
                <a:solidFill>
                  <a:srgbClr val="301C1C"/>
                </a:solidFill>
                <a:latin typeface="Lato-Light"/>
                <a:cs typeface="Lato-Light"/>
              </a:rPr>
              <a:t> </a:t>
            </a:r>
            <a:r>
              <a:rPr sz="1600" spc="-5" dirty="0">
                <a:solidFill>
                  <a:srgbClr val="301C1C"/>
                </a:solidFill>
                <a:latin typeface="Lato-Light"/>
                <a:cs typeface="Lato-Light"/>
              </a:rPr>
              <a:t>private</a:t>
            </a:r>
            <a:r>
              <a:rPr sz="1600" dirty="0">
                <a:solidFill>
                  <a:srgbClr val="301C1C"/>
                </a:solidFill>
                <a:latin typeface="Lato-Light"/>
                <a:cs typeface="Lato-Light"/>
              </a:rPr>
              <a:t> sector</a:t>
            </a:r>
            <a:r>
              <a:rPr sz="1600" spc="5" dirty="0">
                <a:solidFill>
                  <a:srgbClr val="301C1C"/>
                </a:solidFill>
                <a:latin typeface="Lato-Light"/>
                <a:cs typeface="Lato-Light"/>
              </a:rPr>
              <a:t> </a:t>
            </a:r>
            <a:r>
              <a:rPr sz="1600" spc="-5" dirty="0">
                <a:solidFill>
                  <a:srgbClr val="301C1C"/>
                </a:solidFill>
                <a:latin typeface="Lato-Light"/>
                <a:cs typeface="Lato-Light"/>
              </a:rPr>
              <a:t>investments</a:t>
            </a:r>
            <a:r>
              <a:rPr sz="1600" dirty="0">
                <a:solidFill>
                  <a:srgbClr val="301C1C"/>
                </a:solidFill>
                <a:latin typeface="Lato-Light"/>
                <a:cs typeface="Lato-Light"/>
              </a:rPr>
              <a:t> </a:t>
            </a:r>
            <a:r>
              <a:rPr sz="1600" spc="-5" dirty="0">
                <a:solidFill>
                  <a:srgbClr val="301C1C"/>
                </a:solidFill>
                <a:latin typeface="Lato-Light"/>
                <a:cs typeface="Lato-Light"/>
              </a:rPr>
              <a:t>through</a:t>
            </a:r>
            <a:r>
              <a:rPr lang="en-US" sz="1600" spc="-5" dirty="0">
                <a:solidFill>
                  <a:srgbClr val="301C1C"/>
                </a:solidFill>
                <a:latin typeface="Lato-Light"/>
                <a:cs typeface="Lato-Light"/>
              </a:rPr>
              <a:t> </a:t>
            </a:r>
            <a:r>
              <a:rPr sz="1600" spc="-295" dirty="0">
                <a:solidFill>
                  <a:srgbClr val="301C1C"/>
                </a:solidFill>
                <a:latin typeface="Lato-Light"/>
                <a:cs typeface="Lato-Light"/>
              </a:rPr>
              <a:t> </a:t>
            </a:r>
            <a:r>
              <a:rPr sz="1600" dirty="0">
                <a:solidFill>
                  <a:srgbClr val="301C1C"/>
                </a:solidFill>
                <a:latin typeface="Lato-Light"/>
                <a:cs typeface="Lato-Light"/>
              </a:rPr>
              <a:t>restructuring</a:t>
            </a:r>
            <a:r>
              <a:rPr sz="1600" spc="5" dirty="0">
                <a:solidFill>
                  <a:srgbClr val="301C1C"/>
                </a:solidFill>
                <a:latin typeface="Lato-Light"/>
                <a:cs typeface="Lato-Light"/>
              </a:rPr>
              <a:t> </a:t>
            </a:r>
            <a:r>
              <a:rPr sz="1600" spc="-5" dirty="0">
                <a:solidFill>
                  <a:srgbClr val="301C1C"/>
                </a:solidFill>
                <a:latin typeface="Lato-Light"/>
                <a:cs typeface="Lato-Light"/>
              </a:rPr>
              <a:t>financing</a:t>
            </a:r>
            <a:r>
              <a:rPr sz="1600" dirty="0">
                <a:solidFill>
                  <a:srgbClr val="301C1C"/>
                </a:solidFill>
                <a:latin typeface="Lato-Light"/>
                <a:cs typeface="Lato-Light"/>
              </a:rPr>
              <a:t> </a:t>
            </a:r>
            <a:r>
              <a:rPr sz="1600" spc="-5" dirty="0">
                <a:solidFill>
                  <a:srgbClr val="301C1C"/>
                </a:solidFill>
                <a:latin typeface="Lato-Light"/>
                <a:cs typeface="Lato-Light"/>
              </a:rPr>
              <a:t>approaches</a:t>
            </a:r>
            <a:r>
              <a:rPr sz="1600" dirty="0">
                <a:solidFill>
                  <a:srgbClr val="301C1C"/>
                </a:solidFill>
                <a:latin typeface="Lato-Light"/>
                <a:cs typeface="Lato-Light"/>
              </a:rPr>
              <a:t> </a:t>
            </a:r>
            <a:r>
              <a:rPr sz="1600" spc="-5" dirty="0">
                <a:solidFill>
                  <a:srgbClr val="301C1C"/>
                </a:solidFill>
                <a:latin typeface="Lato-Light"/>
                <a:cs typeface="Lato-Light"/>
              </a:rPr>
              <a:t>aligned</a:t>
            </a:r>
            <a:r>
              <a:rPr sz="1600" dirty="0">
                <a:solidFill>
                  <a:srgbClr val="301C1C"/>
                </a:solidFill>
                <a:latin typeface="Lato-Light"/>
                <a:cs typeface="Lato-Light"/>
              </a:rPr>
              <a:t> with</a:t>
            </a:r>
            <a:r>
              <a:rPr lang="en-US" sz="1600" dirty="0">
                <a:solidFill>
                  <a:srgbClr val="301C1C"/>
                </a:solidFill>
                <a:latin typeface="Lato-Light"/>
                <a:cs typeface="Lato-Light"/>
              </a:rPr>
              <a:t> </a:t>
            </a:r>
            <a:r>
              <a:rPr sz="1600" spc="5" dirty="0">
                <a:solidFill>
                  <a:srgbClr val="301C1C"/>
                </a:solidFill>
                <a:latin typeface="Lato-Light"/>
                <a:cs typeface="Lato-Light"/>
              </a:rPr>
              <a:t> </a:t>
            </a:r>
            <a:r>
              <a:rPr sz="1600" spc="-5" dirty="0">
                <a:solidFill>
                  <a:srgbClr val="301C1C"/>
                </a:solidFill>
                <a:latin typeface="Lato-Light"/>
                <a:cs typeface="Lato-Light"/>
              </a:rPr>
              <a:t>appropriate</a:t>
            </a:r>
            <a:r>
              <a:rPr sz="1600" spc="-10" dirty="0">
                <a:solidFill>
                  <a:srgbClr val="301C1C"/>
                </a:solidFill>
                <a:latin typeface="Lato-Light"/>
                <a:cs typeface="Lato-Light"/>
              </a:rPr>
              <a:t> </a:t>
            </a:r>
            <a:r>
              <a:rPr sz="1600" dirty="0">
                <a:solidFill>
                  <a:srgbClr val="301C1C"/>
                </a:solidFill>
                <a:latin typeface="Lato-Light"/>
                <a:cs typeface="Lato-Light"/>
              </a:rPr>
              <a:t>public-sector</a:t>
            </a:r>
            <a:r>
              <a:rPr sz="1600" spc="-5" dirty="0">
                <a:solidFill>
                  <a:srgbClr val="301C1C"/>
                </a:solidFill>
                <a:latin typeface="Lato-Light"/>
                <a:cs typeface="Lato-Light"/>
              </a:rPr>
              <a:t> incentives.</a:t>
            </a:r>
            <a:endParaRPr lang="en-US" sz="1600">
              <a:latin typeface="Lato-Light"/>
              <a:cs typeface="Lato-Light"/>
            </a:endParaRPr>
          </a:p>
        </p:txBody>
      </p:sp>
      <p:sp>
        <p:nvSpPr>
          <p:cNvPr id="6" name="object 6"/>
          <p:cNvSpPr/>
          <p:nvPr/>
        </p:nvSpPr>
        <p:spPr>
          <a:xfrm>
            <a:off x="5264490" y="1859185"/>
            <a:ext cx="0" cy="4800600"/>
          </a:xfrm>
          <a:custGeom>
            <a:avLst/>
            <a:gdLst/>
            <a:ahLst/>
            <a:cxnLst/>
            <a:rect l="l" t="t" r="r" b="b"/>
            <a:pathLst>
              <a:path h="4800600">
                <a:moveTo>
                  <a:pt x="0" y="0"/>
                </a:moveTo>
                <a:lnTo>
                  <a:pt x="0" y="4800358"/>
                </a:lnTo>
              </a:path>
            </a:pathLst>
          </a:custGeom>
          <a:ln w="6350">
            <a:solidFill>
              <a:srgbClr val="000000"/>
            </a:solidFill>
          </a:ln>
        </p:spPr>
        <p:txBody>
          <a:bodyPr wrap="square" lIns="0" tIns="0" rIns="0" bIns="0" rtlCol="0"/>
          <a:lstStyle/>
          <a:p>
            <a:endParaRPr/>
          </a:p>
        </p:txBody>
      </p:sp>
      <p:sp>
        <p:nvSpPr>
          <p:cNvPr id="7" name="object 7"/>
          <p:cNvSpPr/>
          <p:nvPr/>
        </p:nvSpPr>
        <p:spPr>
          <a:xfrm>
            <a:off x="470470" y="3106178"/>
            <a:ext cx="4326255" cy="0"/>
          </a:xfrm>
          <a:custGeom>
            <a:avLst/>
            <a:gdLst/>
            <a:ahLst/>
            <a:cxnLst/>
            <a:rect l="l" t="t" r="r" b="b"/>
            <a:pathLst>
              <a:path w="4326255">
                <a:moveTo>
                  <a:pt x="0" y="0"/>
                </a:moveTo>
                <a:lnTo>
                  <a:pt x="4325975" y="0"/>
                </a:lnTo>
              </a:path>
            </a:pathLst>
          </a:custGeom>
          <a:ln w="6350">
            <a:solidFill>
              <a:srgbClr val="000000"/>
            </a:solidFill>
          </a:ln>
        </p:spPr>
        <p:txBody>
          <a:bodyPr wrap="square" lIns="0" tIns="0" rIns="0" bIns="0" rtlCol="0"/>
          <a:lstStyle/>
          <a:p>
            <a:endParaRPr/>
          </a:p>
        </p:txBody>
      </p:sp>
      <p:sp>
        <p:nvSpPr>
          <p:cNvPr id="8" name="object 8"/>
          <p:cNvSpPr/>
          <p:nvPr/>
        </p:nvSpPr>
        <p:spPr>
          <a:xfrm>
            <a:off x="470470" y="4250614"/>
            <a:ext cx="4326255" cy="0"/>
          </a:xfrm>
          <a:custGeom>
            <a:avLst/>
            <a:gdLst/>
            <a:ahLst/>
            <a:cxnLst/>
            <a:rect l="l" t="t" r="r" b="b"/>
            <a:pathLst>
              <a:path w="4326255">
                <a:moveTo>
                  <a:pt x="0" y="0"/>
                </a:moveTo>
                <a:lnTo>
                  <a:pt x="4325975" y="0"/>
                </a:lnTo>
              </a:path>
            </a:pathLst>
          </a:custGeom>
          <a:ln w="6350">
            <a:solidFill>
              <a:srgbClr val="000000"/>
            </a:solidFill>
          </a:ln>
        </p:spPr>
        <p:txBody>
          <a:bodyPr wrap="square" lIns="0" tIns="0" rIns="0" bIns="0" rtlCol="0"/>
          <a:lstStyle/>
          <a:p>
            <a:endParaRPr/>
          </a:p>
        </p:txBody>
      </p:sp>
      <p:sp>
        <p:nvSpPr>
          <p:cNvPr id="9" name="object 9"/>
          <p:cNvSpPr/>
          <p:nvPr/>
        </p:nvSpPr>
        <p:spPr>
          <a:xfrm>
            <a:off x="441957" y="5385357"/>
            <a:ext cx="4326255" cy="0"/>
          </a:xfrm>
          <a:custGeom>
            <a:avLst/>
            <a:gdLst/>
            <a:ahLst/>
            <a:cxnLst/>
            <a:rect l="l" t="t" r="r" b="b"/>
            <a:pathLst>
              <a:path w="4326255">
                <a:moveTo>
                  <a:pt x="0" y="0"/>
                </a:moveTo>
                <a:lnTo>
                  <a:pt x="4325975" y="0"/>
                </a:lnTo>
              </a:path>
            </a:pathLst>
          </a:custGeom>
          <a:ln w="6350">
            <a:solidFill>
              <a:srgbClr val="000000"/>
            </a:solidFill>
          </a:ln>
        </p:spPr>
        <p:txBody>
          <a:bodyPr wrap="square" lIns="0" tIns="0" rIns="0" bIns="0" rtlCol="0"/>
          <a:lstStyle/>
          <a:p>
            <a:endParaRPr/>
          </a:p>
        </p:txBody>
      </p:sp>
      <p:sp>
        <p:nvSpPr>
          <p:cNvPr id="10" name="object 10"/>
          <p:cNvSpPr/>
          <p:nvPr/>
        </p:nvSpPr>
        <p:spPr>
          <a:xfrm>
            <a:off x="5692576" y="2590813"/>
            <a:ext cx="4326255" cy="0"/>
          </a:xfrm>
          <a:custGeom>
            <a:avLst/>
            <a:gdLst/>
            <a:ahLst/>
            <a:cxnLst/>
            <a:rect l="l" t="t" r="r" b="b"/>
            <a:pathLst>
              <a:path w="4326255">
                <a:moveTo>
                  <a:pt x="0" y="0"/>
                </a:moveTo>
                <a:lnTo>
                  <a:pt x="4325975" y="0"/>
                </a:lnTo>
              </a:path>
            </a:pathLst>
          </a:custGeom>
          <a:ln w="6350">
            <a:solidFill>
              <a:srgbClr val="000000"/>
            </a:solidFill>
          </a:ln>
        </p:spPr>
        <p:txBody>
          <a:bodyPr wrap="square" lIns="0" tIns="0" rIns="0" bIns="0" rtlCol="0"/>
          <a:lstStyle/>
          <a:p>
            <a:endParaRPr/>
          </a:p>
        </p:txBody>
      </p:sp>
      <p:sp>
        <p:nvSpPr>
          <p:cNvPr id="11" name="object 11"/>
          <p:cNvSpPr/>
          <p:nvPr/>
        </p:nvSpPr>
        <p:spPr>
          <a:xfrm>
            <a:off x="5705276" y="3842574"/>
            <a:ext cx="4326255" cy="0"/>
          </a:xfrm>
          <a:custGeom>
            <a:avLst/>
            <a:gdLst/>
            <a:ahLst/>
            <a:cxnLst/>
            <a:rect l="l" t="t" r="r" b="b"/>
            <a:pathLst>
              <a:path w="4326255">
                <a:moveTo>
                  <a:pt x="0" y="0"/>
                </a:moveTo>
                <a:lnTo>
                  <a:pt x="4325975" y="0"/>
                </a:lnTo>
              </a:path>
            </a:pathLst>
          </a:custGeom>
          <a:ln w="6350">
            <a:solidFill>
              <a:srgbClr val="000000"/>
            </a:solidFill>
          </a:ln>
        </p:spPr>
        <p:txBody>
          <a:bodyPr wrap="square" lIns="0" tIns="0" rIns="0" bIns="0" rtlCol="0"/>
          <a:lstStyle/>
          <a:p>
            <a:endParaRPr/>
          </a:p>
        </p:txBody>
      </p:sp>
      <p:sp>
        <p:nvSpPr>
          <p:cNvPr id="12" name="object 12"/>
          <p:cNvSpPr/>
          <p:nvPr/>
        </p:nvSpPr>
        <p:spPr>
          <a:xfrm>
            <a:off x="5705276" y="4803104"/>
            <a:ext cx="4326255" cy="0"/>
          </a:xfrm>
          <a:custGeom>
            <a:avLst/>
            <a:gdLst/>
            <a:ahLst/>
            <a:cxnLst/>
            <a:rect l="l" t="t" r="r" b="b"/>
            <a:pathLst>
              <a:path w="4326255">
                <a:moveTo>
                  <a:pt x="0" y="0"/>
                </a:moveTo>
                <a:lnTo>
                  <a:pt x="4325975" y="0"/>
                </a:lnTo>
              </a:path>
            </a:pathLst>
          </a:custGeom>
          <a:ln w="6350">
            <a:solidFill>
              <a:srgbClr val="000000"/>
            </a:solidFill>
          </a:ln>
        </p:spPr>
        <p:txBody>
          <a:bodyPr wrap="square" lIns="0" tIns="0" rIns="0" bIns="0" rtlCol="0"/>
          <a:lstStyle/>
          <a:p>
            <a:endParaRPr/>
          </a:p>
        </p:txBody>
      </p:sp>
      <p:sp>
        <p:nvSpPr>
          <p:cNvPr id="13" name="object 13"/>
          <p:cNvSpPr/>
          <p:nvPr/>
        </p:nvSpPr>
        <p:spPr>
          <a:xfrm>
            <a:off x="5736095" y="5726675"/>
            <a:ext cx="4326255" cy="0"/>
          </a:xfrm>
          <a:custGeom>
            <a:avLst/>
            <a:gdLst/>
            <a:ahLst/>
            <a:cxnLst/>
            <a:rect l="l" t="t" r="r" b="b"/>
            <a:pathLst>
              <a:path w="4326255">
                <a:moveTo>
                  <a:pt x="0" y="0"/>
                </a:moveTo>
                <a:lnTo>
                  <a:pt x="4325975" y="0"/>
                </a:lnTo>
              </a:path>
            </a:pathLst>
          </a:custGeom>
          <a:ln w="6350">
            <a:solidFill>
              <a:srgbClr val="000000"/>
            </a:solidFill>
          </a:ln>
        </p:spPr>
        <p:txBody>
          <a:bodyPr wrap="square" lIns="0" tIns="0" rIns="0" bIns="0" rtlCol="0"/>
          <a:lstStyle/>
          <a:p>
            <a:endParaRPr/>
          </a:p>
        </p:txBody>
      </p:sp>
      <p:grpSp>
        <p:nvGrpSpPr>
          <p:cNvPr id="27" name="object 27"/>
          <p:cNvGrpSpPr/>
          <p:nvPr/>
        </p:nvGrpSpPr>
        <p:grpSpPr>
          <a:xfrm>
            <a:off x="10783554" y="0"/>
            <a:ext cx="2936875" cy="6862445"/>
            <a:chOff x="10783554" y="0"/>
            <a:chExt cx="2936875" cy="6862445"/>
          </a:xfrm>
        </p:grpSpPr>
        <p:pic>
          <p:nvPicPr>
            <p:cNvPr id="28" name="object 28"/>
            <p:cNvPicPr/>
            <p:nvPr/>
          </p:nvPicPr>
          <p:blipFill>
            <a:blip r:embed="rId2" cstate="print"/>
            <a:stretch>
              <a:fillRect/>
            </a:stretch>
          </p:blipFill>
          <p:spPr>
            <a:xfrm>
              <a:off x="10977174" y="0"/>
              <a:ext cx="2738826" cy="6590805"/>
            </a:xfrm>
            <a:prstGeom prst="rect">
              <a:avLst/>
            </a:prstGeom>
          </p:spPr>
        </p:pic>
        <p:sp>
          <p:nvSpPr>
            <p:cNvPr id="29" name="object 29"/>
            <p:cNvSpPr/>
            <p:nvPr/>
          </p:nvSpPr>
          <p:spPr>
            <a:xfrm>
              <a:off x="12163046" y="268404"/>
              <a:ext cx="1553210" cy="943610"/>
            </a:xfrm>
            <a:custGeom>
              <a:avLst/>
              <a:gdLst/>
              <a:ahLst/>
              <a:cxnLst/>
              <a:rect l="l" t="t" r="r" b="b"/>
              <a:pathLst>
                <a:path w="1553209" h="943610">
                  <a:moveTo>
                    <a:pt x="1552954" y="0"/>
                  </a:moveTo>
                  <a:lnTo>
                    <a:pt x="72847" y="0"/>
                  </a:lnTo>
                  <a:lnTo>
                    <a:pt x="44507" y="1968"/>
                  </a:lnTo>
                  <a:lnTo>
                    <a:pt x="21350" y="7337"/>
                  </a:lnTo>
                  <a:lnTo>
                    <a:pt x="5729" y="15301"/>
                  </a:lnTo>
                  <a:lnTo>
                    <a:pt x="0" y="25057"/>
                  </a:lnTo>
                  <a:lnTo>
                    <a:pt x="0" y="918336"/>
                  </a:lnTo>
                  <a:lnTo>
                    <a:pt x="5729" y="928086"/>
                  </a:lnTo>
                  <a:lnTo>
                    <a:pt x="21350" y="936051"/>
                  </a:lnTo>
                  <a:lnTo>
                    <a:pt x="44507" y="941423"/>
                  </a:lnTo>
                  <a:lnTo>
                    <a:pt x="72847" y="943394"/>
                  </a:lnTo>
                  <a:lnTo>
                    <a:pt x="1552954" y="943394"/>
                  </a:lnTo>
                  <a:lnTo>
                    <a:pt x="1552954" y="0"/>
                  </a:lnTo>
                  <a:close/>
                </a:path>
              </a:pathLst>
            </a:custGeom>
            <a:solidFill>
              <a:srgbClr val="0D2959"/>
            </a:solidFill>
          </p:spPr>
          <p:txBody>
            <a:bodyPr wrap="square" lIns="0" tIns="0" rIns="0" bIns="0" rtlCol="0"/>
            <a:lstStyle/>
            <a:p>
              <a:endParaRPr/>
            </a:p>
          </p:txBody>
        </p:sp>
        <p:sp>
          <p:nvSpPr>
            <p:cNvPr id="30" name="object 30"/>
            <p:cNvSpPr/>
            <p:nvPr/>
          </p:nvSpPr>
          <p:spPr>
            <a:xfrm>
              <a:off x="12163046" y="268404"/>
              <a:ext cx="1553210" cy="943610"/>
            </a:xfrm>
            <a:custGeom>
              <a:avLst/>
              <a:gdLst/>
              <a:ahLst/>
              <a:cxnLst/>
              <a:rect l="l" t="t" r="r" b="b"/>
              <a:pathLst>
                <a:path w="1553209" h="943610">
                  <a:moveTo>
                    <a:pt x="1552954" y="0"/>
                  </a:moveTo>
                  <a:lnTo>
                    <a:pt x="72847" y="0"/>
                  </a:lnTo>
                  <a:lnTo>
                    <a:pt x="44507" y="1968"/>
                  </a:lnTo>
                  <a:lnTo>
                    <a:pt x="21350" y="7337"/>
                  </a:lnTo>
                  <a:lnTo>
                    <a:pt x="5729" y="15301"/>
                  </a:lnTo>
                  <a:lnTo>
                    <a:pt x="0" y="25057"/>
                  </a:lnTo>
                  <a:lnTo>
                    <a:pt x="0" y="918336"/>
                  </a:lnTo>
                  <a:lnTo>
                    <a:pt x="5729" y="928086"/>
                  </a:lnTo>
                  <a:lnTo>
                    <a:pt x="21350" y="936051"/>
                  </a:lnTo>
                  <a:lnTo>
                    <a:pt x="44507" y="941423"/>
                  </a:lnTo>
                  <a:lnTo>
                    <a:pt x="72847" y="943394"/>
                  </a:lnTo>
                  <a:lnTo>
                    <a:pt x="1552954" y="943394"/>
                  </a:lnTo>
                </a:path>
              </a:pathLst>
            </a:custGeom>
            <a:ln w="8750">
              <a:solidFill>
                <a:srgbClr val="FFFFFF"/>
              </a:solidFill>
            </a:ln>
          </p:spPr>
          <p:txBody>
            <a:bodyPr wrap="square" lIns="0" tIns="0" rIns="0" bIns="0" rtlCol="0"/>
            <a:lstStyle/>
            <a:p>
              <a:endParaRPr/>
            </a:p>
          </p:txBody>
        </p:sp>
        <p:pic>
          <p:nvPicPr>
            <p:cNvPr id="31" name="object 31"/>
            <p:cNvPicPr/>
            <p:nvPr/>
          </p:nvPicPr>
          <p:blipFill>
            <a:blip r:embed="rId3" cstate="print"/>
            <a:stretch>
              <a:fillRect/>
            </a:stretch>
          </p:blipFill>
          <p:spPr>
            <a:xfrm>
              <a:off x="12333300" y="470154"/>
              <a:ext cx="1200480" cy="447319"/>
            </a:xfrm>
            <a:prstGeom prst="rect">
              <a:avLst/>
            </a:prstGeom>
          </p:spPr>
        </p:pic>
        <p:sp>
          <p:nvSpPr>
            <p:cNvPr id="32" name="object 32"/>
            <p:cNvSpPr/>
            <p:nvPr/>
          </p:nvSpPr>
          <p:spPr>
            <a:xfrm>
              <a:off x="10787930" y="4908808"/>
              <a:ext cx="2238375" cy="1949450"/>
            </a:xfrm>
            <a:custGeom>
              <a:avLst/>
              <a:gdLst/>
              <a:ahLst/>
              <a:cxnLst/>
              <a:rect l="l" t="t" r="r" b="b"/>
              <a:pathLst>
                <a:path w="2238375" h="1949450">
                  <a:moveTo>
                    <a:pt x="2178456" y="0"/>
                  </a:moveTo>
                  <a:lnTo>
                    <a:pt x="59486" y="0"/>
                  </a:lnTo>
                  <a:lnTo>
                    <a:pt x="36347" y="4929"/>
                  </a:lnTo>
                  <a:lnTo>
                    <a:pt x="17437" y="18375"/>
                  </a:lnTo>
                  <a:lnTo>
                    <a:pt x="4679" y="38324"/>
                  </a:lnTo>
                  <a:lnTo>
                    <a:pt x="0" y="62763"/>
                  </a:lnTo>
                  <a:lnTo>
                    <a:pt x="0" y="1949190"/>
                  </a:lnTo>
                  <a:lnTo>
                    <a:pt x="2237892" y="1949190"/>
                  </a:lnTo>
                  <a:lnTo>
                    <a:pt x="2237892" y="62763"/>
                  </a:lnTo>
                  <a:lnTo>
                    <a:pt x="2233220" y="38324"/>
                  </a:lnTo>
                  <a:lnTo>
                    <a:pt x="2220480" y="18375"/>
                  </a:lnTo>
                  <a:lnTo>
                    <a:pt x="2201587" y="4929"/>
                  </a:lnTo>
                  <a:lnTo>
                    <a:pt x="2178456" y="0"/>
                  </a:lnTo>
                  <a:close/>
                </a:path>
              </a:pathLst>
            </a:custGeom>
            <a:solidFill>
              <a:srgbClr val="0F8972"/>
            </a:solidFill>
          </p:spPr>
          <p:txBody>
            <a:bodyPr wrap="square" lIns="0" tIns="0" rIns="0" bIns="0" rtlCol="0"/>
            <a:lstStyle/>
            <a:p>
              <a:endParaRPr/>
            </a:p>
          </p:txBody>
        </p:sp>
        <p:sp>
          <p:nvSpPr>
            <p:cNvPr id="33" name="object 33"/>
            <p:cNvSpPr/>
            <p:nvPr/>
          </p:nvSpPr>
          <p:spPr>
            <a:xfrm>
              <a:off x="10787930" y="4908808"/>
              <a:ext cx="2238375" cy="1949450"/>
            </a:xfrm>
            <a:custGeom>
              <a:avLst/>
              <a:gdLst/>
              <a:ahLst/>
              <a:cxnLst/>
              <a:rect l="l" t="t" r="r" b="b"/>
              <a:pathLst>
                <a:path w="2238375" h="1949450">
                  <a:moveTo>
                    <a:pt x="2237892" y="62763"/>
                  </a:moveTo>
                  <a:lnTo>
                    <a:pt x="2233220" y="38324"/>
                  </a:lnTo>
                  <a:lnTo>
                    <a:pt x="2220480" y="18375"/>
                  </a:lnTo>
                  <a:lnTo>
                    <a:pt x="2201587" y="4929"/>
                  </a:lnTo>
                  <a:lnTo>
                    <a:pt x="2178456" y="0"/>
                  </a:lnTo>
                  <a:lnTo>
                    <a:pt x="59486" y="0"/>
                  </a:lnTo>
                  <a:lnTo>
                    <a:pt x="36347" y="4929"/>
                  </a:lnTo>
                  <a:lnTo>
                    <a:pt x="17437" y="18375"/>
                  </a:lnTo>
                  <a:lnTo>
                    <a:pt x="4679" y="38324"/>
                  </a:lnTo>
                  <a:lnTo>
                    <a:pt x="0" y="62763"/>
                  </a:lnTo>
                  <a:lnTo>
                    <a:pt x="0" y="1949190"/>
                  </a:lnTo>
                </a:path>
                <a:path w="2238375" h="1949450">
                  <a:moveTo>
                    <a:pt x="2237892" y="1949190"/>
                  </a:moveTo>
                  <a:lnTo>
                    <a:pt x="2237892" y="62763"/>
                  </a:lnTo>
                </a:path>
              </a:pathLst>
            </a:custGeom>
            <a:ln w="8750">
              <a:solidFill>
                <a:srgbClr val="FFFFFF"/>
              </a:solidFill>
            </a:ln>
          </p:spPr>
          <p:txBody>
            <a:bodyPr wrap="square" lIns="0" tIns="0" rIns="0" bIns="0" rtlCol="0"/>
            <a:lstStyle/>
            <a:p>
              <a:endParaRPr/>
            </a:p>
          </p:txBody>
        </p:sp>
      </p:grpSp>
      <p:sp>
        <p:nvSpPr>
          <p:cNvPr id="34" name="object 34"/>
          <p:cNvSpPr txBox="1"/>
          <p:nvPr/>
        </p:nvSpPr>
        <p:spPr>
          <a:xfrm>
            <a:off x="10928025" y="5052801"/>
            <a:ext cx="1903730" cy="1473200"/>
          </a:xfrm>
          <a:prstGeom prst="rect">
            <a:avLst/>
          </a:prstGeom>
        </p:spPr>
        <p:txBody>
          <a:bodyPr vert="horz" wrap="square" lIns="0" tIns="12700" rIns="0" bIns="0" rtlCol="0">
            <a:spAutoFit/>
          </a:bodyPr>
          <a:lstStyle/>
          <a:p>
            <a:pPr marL="12700" marR="5080">
              <a:lnSpc>
                <a:spcPct val="100000"/>
              </a:lnSpc>
              <a:spcBef>
                <a:spcPts val="100"/>
              </a:spcBef>
            </a:pPr>
            <a:r>
              <a:rPr sz="1900" dirty="0">
                <a:solidFill>
                  <a:srgbClr val="FFFFFF"/>
                </a:solidFill>
                <a:latin typeface="Lato"/>
                <a:cs typeface="Lato"/>
              </a:rPr>
              <a:t>Best </a:t>
            </a:r>
            <a:r>
              <a:rPr sz="1900" spc="-5" dirty="0">
                <a:solidFill>
                  <a:srgbClr val="FFFFFF"/>
                </a:solidFill>
                <a:latin typeface="Lato"/>
                <a:cs typeface="Lato"/>
              </a:rPr>
              <a:t>Practices </a:t>
            </a:r>
            <a:r>
              <a:rPr sz="1900" dirty="0">
                <a:solidFill>
                  <a:srgbClr val="FFFFFF"/>
                </a:solidFill>
                <a:latin typeface="Lato"/>
                <a:cs typeface="Lato"/>
              </a:rPr>
              <a:t>to </a:t>
            </a:r>
            <a:r>
              <a:rPr sz="1900" spc="5" dirty="0">
                <a:solidFill>
                  <a:srgbClr val="FFFFFF"/>
                </a:solidFill>
                <a:latin typeface="Lato"/>
                <a:cs typeface="Lato"/>
              </a:rPr>
              <a:t> </a:t>
            </a:r>
            <a:r>
              <a:rPr sz="1900" b="1" spc="-5" dirty="0">
                <a:solidFill>
                  <a:srgbClr val="FFFFFF"/>
                </a:solidFill>
                <a:latin typeface="Lato"/>
                <a:cs typeface="Lato"/>
              </a:rPr>
              <a:t>Boos</a:t>
            </a:r>
            <a:r>
              <a:rPr sz="1900" b="1" dirty="0">
                <a:solidFill>
                  <a:srgbClr val="FFFFFF"/>
                </a:solidFill>
                <a:latin typeface="Lato"/>
                <a:cs typeface="Lato"/>
              </a:rPr>
              <a:t>t</a:t>
            </a:r>
            <a:r>
              <a:rPr sz="1900" b="1" spc="-5" dirty="0">
                <a:solidFill>
                  <a:srgbClr val="FFFFFF"/>
                </a:solidFill>
                <a:latin typeface="Lato"/>
                <a:cs typeface="Lato"/>
              </a:rPr>
              <a:t> </a:t>
            </a:r>
            <a:r>
              <a:rPr sz="1900" b="1" dirty="0">
                <a:solidFill>
                  <a:srgbClr val="FFFFFF"/>
                </a:solidFill>
                <a:latin typeface="Lato"/>
                <a:cs typeface="Lato"/>
              </a:rPr>
              <a:t>Renewable  </a:t>
            </a:r>
            <a:r>
              <a:rPr sz="1900" b="1" spc="-5" dirty="0">
                <a:solidFill>
                  <a:srgbClr val="FFFFFF"/>
                </a:solidFill>
                <a:latin typeface="Lato"/>
                <a:cs typeface="Lato"/>
              </a:rPr>
              <a:t>Energy </a:t>
            </a:r>
            <a:r>
              <a:rPr sz="1900" dirty="0">
                <a:solidFill>
                  <a:srgbClr val="FFFFFF"/>
                </a:solidFill>
                <a:latin typeface="Lato"/>
                <a:cs typeface="Lato"/>
              </a:rPr>
              <a:t>through </a:t>
            </a:r>
            <a:r>
              <a:rPr sz="1900" spc="5" dirty="0">
                <a:solidFill>
                  <a:srgbClr val="FFFFFF"/>
                </a:solidFill>
                <a:latin typeface="Lato"/>
                <a:cs typeface="Lato"/>
              </a:rPr>
              <a:t> </a:t>
            </a:r>
            <a:r>
              <a:rPr sz="1900" dirty="0">
                <a:solidFill>
                  <a:srgbClr val="FFFFFF"/>
                </a:solidFill>
                <a:latin typeface="Lato"/>
                <a:cs typeface="Lato"/>
              </a:rPr>
              <a:t>Green </a:t>
            </a:r>
            <a:r>
              <a:rPr sz="1900" spc="-10" dirty="0">
                <a:solidFill>
                  <a:srgbClr val="FFFFFF"/>
                </a:solidFill>
                <a:latin typeface="Lato"/>
                <a:cs typeface="Lato"/>
              </a:rPr>
              <a:t>Recovery </a:t>
            </a:r>
            <a:r>
              <a:rPr sz="1900" spc="-5" dirty="0">
                <a:solidFill>
                  <a:srgbClr val="FFFFFF"/>
                </a:solidFill>
                <a:latin typeface="Lato"/>
                <a:cs typeface="Lato"/>
              </a:rPr>
              <a:t> Programs</a:t>
            </a:r>
            <a:endParaRPr sz="1900">
              <a:latin typeface="Lato"/>
              <a:cs typeface="Lato"/>
            </a:endParaRPr>
          </a:p>
        </p:txBody>
      </p:sp>
      <p:sp>
        <p:nvSpPr>
          <p:cNvPr id="51" name="object 2">
            <a:extLst>
              <a:ext uri="{FF2B5EF4-FFF2-40B4-BE49-F238E27FC236}">
                <a16:creationId xmlns:a16="http://schemas.microsoft.com/office/drawing/2014/main" id="{0B201B41-AEB4-1E48-BEFE-602A5164AD45}"/>
              </a:ext>
            </a:extLst>
          </p:cNvPr>
          <p:cNvSpPr/>
          <p:nvPr/>
        </p:nvSpPr>
        <p:spPr>
          <a:xfrm>
            <a:off x="0" y="1354173"/>
            <a:ext cx="8475345" cy="19685"/>
          </a:xfrm>
          <a:custGeom>
            <a:avLst/>
            <a:gdLst/>
            <a:ahLst/>
            <a:cxnLst/>
            <a:rect l="l" t="t" r="r" b="b"/>
            <a:pathLst>
              <a:path w="8475345" h="19684">
                <a:moveTo>
                  <a:pt x="8475231" y="0"/>
                </a:moveTo>
                <a:lnTo>
                  <a:pt x="0" y="0"/>
                </a:lnTo>
                <a:lnTo>
                  <a:pt x="0" y="19088"/>
                </a:lnTo>
                <a:lnTo>
                  <a:pt x="8475231" y="19088"/>
                </a:lnTo>
                <a:lnTo>
                  <a:pt x="8475231" y="0"/>
                </a:lnTo>
                <a:close/>
              </a:path>
            </a:pathLst>
          </a:custGeom>
          <a:solidFill>
            <a:srgbClr val="0F8972"/>
          </a:solidFill>
        </p:spPr>
        <p:txBody>
          <a:bodyPr wrap="square" lIns="0" tIns="0" rIns="0" bIns="0" rtlCol="0"/>
          <a:lstStyle/>
          <a:p>
            <a:endParaRPr/>
          </a:p>
        </p:txBody>
      </p:sp>
      <p:sp>
        <p:nvSpPr>
          <p:cNvPr id="52" name="object 3">
            <a:extLst>
              <a:ext uri="{FF2B5EF4-FFF2-40B4-BE49-F238E27FC236}">
                <a16:creationId xmlns:a16="http://schemas.microsoft.com/office/drawing/2014/main" id="{5727E45B-1E05-944C-AE2C-C67E08409B9B}"/>
              </a:ext>
            </a:extLst>
          </p:cNvPr>
          <p:cNvSpPr/>
          <p:nvPr/>
        </p:nvSpPr>
        <p:spPr>
          <a:xfrm>
            <a:off x="0" y="1449384"/>
            <a:ext cx="8475345" cy="19685"/>
          </a:xfrm>
          <a:custGeom>
            <a:avLst/>
            <a:gdLst/>
            <a:ahLst/>
            <a:cxnLst/>
            <a:rect l="l" t="t" r="r" b="b"/>
            <a:pathLst>
              <a:path w="8475345" h="19684">
                <a:moveTo>
                  <a:pt x="8475231" y="0"/>
                </a:moveTo>
                <a:lnTo>
                  <a:pt x="0" y="0"/>
                </a:lnTo>
                <a:lnTo>
                  <a:pt x="0" y="19088"/>
                </a:lnTo>
                <a:lnTo>
                  <a:pt x="8475231" y="19088"/>
                </a:lnTo>
                <a:lnTo>
                  <a:pt x="8475231" y="0"/>
                </a:lnTo>
                <a:close/>
              </a:path>
            </a:pathLst>
          </a:custGeom>
          <a:solidFill>
            <a:srgbClr val="0F8972"/>
          </a:solidFill>
        </p:spPr>
        <p:txBody>
          <a:bodyPr wrap="square" lIns="0" tIns="0" rIns="0" bIns="0" rtlCol="0"/>
          <a:lstStyle/>
          <a:p>
            <a:endParaRPr/>
          </a:p>
        </p:txBody>
      </p:sp>
      <p:sp>
        <p:nvSpPr>
          <p:cNvPr id="55" name="object 46">
            <a:extLst>
              <a:ext uri="{FF2B5EF4-FFF2-40B4-BE49-F238E27FC236}">
                <a16:creationId xmlns:a16="http://schemas.microsoft.com/office/drawing/2014/main" id="{72A2666D-4D91-B94B-82C3-E86CD0BEFA24}"/>
              </a:ext>
            </a:extLst>
          </p:cNvPr>
          <p:cNvSpPr/>
          <p:nvPr/>
        </p:nvSpPr>
        <p:spPr>
          <a:xfrm>
            <a:off x="464773" y="0"/>
            <a:ext cx="943610" cy="1674495"/>
          </a:xfrm>
          <a:custGeom>
            <a:avLst/>
            <a:gdLst/>
            <a:ahLst/>
            <a:cxnLst/>
            <a:rect l="l" t="t" r="r" b="b"/>
            <a:pathLst>
              <a:path w="943610" h="1674495">
                <a:moveTo>
                  <a:pt x="943394" y="0"/>
                </a:moveTo>
                <a:lnTo>
                  <a:pt x="0" y="0"/>
                </a:lnTo>
                <a:lnTo>
                  <a:pt x="0" y="1601176"/>
                </a:lnTo>
                <a:lnTo>
                  <a:pt x="1968" y="1629516"/>
                </a:lnTo>
                <a:lnTo>
                  <a:pt x="7337" y="1652673"/>
                </a:lnTo>
                <a:lnTo>
                  <a:pt x="15301" y="1668294"/>
                </a:lnTo>
                <a:lnTo>
                  <a:pt x="25057" y="1674024"/>
                </a:lnTo>
                <a:lnTo>
                  <a:pt x="918337" y="1674024"/>
                </a:lnTo>
                <a:lnTo>
                  <a:pt x="928086" y="1668294"/>
                </a:lnTo>
                <a:lnTo>
                  <a:pt x="936051" y="1652673"/>
                </a:lnTo>
                <a:lnTo>
                  <a:pt x="941423" y="1629516"/>
                </a:lnTo>
                <a:lnTo>
                  <a:pt x="943394" y="1601176"/>
                </a:lnTo>
                <a:lnTo>
                  <a:pt x="943394" y="0"/>
                </a:lnTo>
                <a:close/>
              </a:path>
            </a:pathLst>
          </a:custGeom>
          <a:solidFill>
            <a:srgbClr val="0C2859"/>
          </a:solidFill>
        </p:spPr>
        <p:txBody>
          <a:bodyPr wrap="square" lIns="0" tIns="0" rIns="0" bIns="0" rtlCol="0"/>
          <a:lstStyle/>
          <a:p>
            <a:endParaRPr/>
          </a:p>
        </p:txBody>
      </p:sp>
      <p:sp>
        <p:nvSpPr>
          <p:cNvPr id="56" name="object 47">
            <a:extLst>
              <a:ext uri="{FF2B5EF4-FFF2-40B4-BE49-F238E27FC236}">
                <a16:creationId xmlns:a16="http://schemas.microsoft.com/office/drawing/2014/main" id="{86641C6B-D843-6245-8A77-5A41109221B7}"/>
              </a:ext>
            </a:extLst>
          </p:cNvPr>
          <p:cNvSpPr/>
          <p:nvPr/>
        </p:nvSpPr>
        <p:spPr>
          <a:xfrm>
            <a:off x="464773" y="0"/>
            <a:ext cx="943610" cy="1674495"/>
          </a:xfrm>
          <a:custGeom>
            <a:avLst/>
            <a:gdLst/>
            <a:ahLst/>
            <a:cxnLst/>
            <a:rect l="l" t="t" r="r" b="b"/>
            <a:pathLst>
              <a:path w="943610" h="1674495">
                <a:moveTo>
                  <a:pt x="0" y="0"/>
                </a:moveTo>
                <a:lnTo>
                  <a:pt x="0" y="1601176"/>
                </a:lnTo>
                <a:lnTo>
                  <a:pt x="1968" y="1629516"/>
                </a:lnTo>
                <a:lnTo>
                  <a:pt x="7337" y="1652673"/>
                </a:lnTo>
                <a:lnTo>
                  <a:pt x="15301" y="1668294"/>
                </a:lnTo>
                <a:lnTo>
                  <a:pt x="25057" y="1674024"/>
                </a:lnTo>
                <a:lnTo>
                  <a:pt x="918337" y="1674024"/>
                </a:lnTo>
                <a:lnTo>
                  <a:pt x="928086" y="1668294"/>
                </a:lnTo>
                <a:lnTo>
                  <a:pt x="936051" y="1652673"/>
                </a:lnTo>
                <a:lnTo>
                  <a:pt x="941423" y="1629516"/>
                </a:lnTo>
                <a:lnTo>
                  <a:pt x="943394" y="1601176"/>
                </a:lnTo>
                <a:lnTo>
                  <a:pt x="943394" y="0"/>
                </a:lnTo>
              </a:path>
            </a:pathLst>
          </a:custGeom>
          <a:ln w="8750">
            <a:solidFill>
              <a:srgbClr val="FFFFFF"/>
            </a:solidFill>
          </a:ln>
        </p:spPr>
        <p:txBody>
          <a:bodyPr wrap="square" lIns="0" tIns="0" rIns="0" bIns="0" rtlCol="0"/>
          <a:lstStyle/>
          <a:p>
            <a:endParaRPr/>
          </a:p>
        </p:txBody>
      </p:sp>
      <p:sp>
        <p:nvSpPr>
          <p:cNvPr id="57" name="object 48">
            <a:extLst>
              <a:ext uri="{FF2B5EF4-FFF2-40B4-BE49-F238E27FC236}">
                <a16:creationId xmlns:a16="http://schemas.microsoft.com/office/drawing/2014/main" id="{32671498-06A4-5C4D-8185-4B2EDC249C32}"/>
              </a:ext>
            </a:extLst>
          </p:cNvPr>
          <p:cNvSpPr/>
          <p:nvPr/>
        </p:nvSpPr>
        <p:spPr>
          <a:xfrm>
            <a:off x="887945" y="620514"/>
            <a:ext cx="68580" cy="467359"/>
          </a:xfrm>
          <a:custGeom>
            <a:avLst/>
            <a:gdLst/>
            <a:ahLst/>
            <a:cxnLst/>
            <a:rect l="l" t="t" r="r" b="b"/>
            <a:pathLst>
              <a:path w="68580" h="467359">
                <a:moveTo>
                  <a:pt x="0" y="0"/>
                </a:moveTo>
                <a:lnTo>
                  <a:pt x="0" y="466902"/>
                </a:lnTo>
                <a:lnTo>
                  <a:pt x="68249" y="466902"/>
                </a:lnTo>
                <a:lnTo>
                  <a:pt x="68173" y="108737"/>
                </a:lnTo>
                <a:lnTo>
                  <a:pt x="67690" y="106451"/>
                </a:lnTo>
                <a:lnTo>
                  <a:pt x="1930" y="2197"/>
                </a:lnTo>
                <a:lnTo>
                  <a:pt x="0" y="0"/>
                </a:lnTo>
                <a:close/>
              </a:path>
            </a:pathLst>
          </a:custGeom>
          <a:solidFill>
            <a:srgbClr val="FFFFFF"/>
          </a:solidFill>
        </p:spPr>
        <p:txBody>
          <a:bodyPr wrap="square" lIns="0" tIns="0" rIns="0" bIns="0" rtlCol="0"/>
          <a:lstStyle/>
          <a:p>
            <a:endParaRPr/>
          </a:p>
        </p:txBody>
      </p:sp>
      <p:pic>
        <p:nvPicPr>
          <p:cNvPr id="58" name="object 49">
            <a:extLst>
              <a:ext uri="{FF2B5EF4-FFF2-40B4-BE49-F238E27FC236}">
                <a16:creationId xmlns:a16="http://schemas.microsoft.com/office/drawing/2014/main" id="{645DC59F-22B8-F748-9EFC-75FC42F94777}"/>
              </a:ext>
            </a:extLst>
          </p:cNvPr>
          <p:cNvPicPr/>
          <p:nvPr/>
        </p:nvPicPr>
        <p:blipFill>
          <a:blip r:embed="rId4" cstate="print"/>
          <a:stretch>
            <a:fillRect/>
          </a:stretch>
        </p:blipFill>
        <p:spPr>
          <a:xfrm>
            <a:off x="922804" y="266057"/>
            <a:ext cx="160985" cy="242862"/>
          </a:xfrm>
          <a:prstGeom prst="rect">
            <a:avLst/>
          </a:prstGeom>
        </p:spPr>
      </p:pic>
      <p:sp>
        <p:nvSpPr>
          <p:cNvPr id="59" name="object 50">
            <a:extLst>
              <a:ext uri="{FF2B5EF4-FFF2-40B4-BE49-F238E27FC236}">
                <a16:creationId xmlns:a16="http://schemas.microsoft.com/office/drawing/2014/main" id="{1E1844AA-D834-374D-9953-A43AE876D9A8}"/>
              </a:ext>
            </a:extLst>
          </p:cNvPr>
          <p:cNvSpPr/>
          <p:nvPr/>
        </p:nvSpPr>
        <p:spPr>
          <a:xfrm>
            <a:off x="602109" y="510066"/>
            <a:ext cx="260350" cy="67310"/>
          </a:xfrm>
          <a:custGeom>
            <a:avLst/>
            <a:gdLst/>
            <a:ahLst/>
            <a:cxnLst/>
            <a:rect l="l" t="t" r="r" b="b"/>
            <a:pathLst>
              <a:path w="260350" h="67309">
                <a:moveTo>
                  <a:pt x="260337" y="0"/>
                </a:moveTo>
                <a:lnTo>
                  <a:pt x="148575" y="5229"/>
                </a:lnTo>
                <a:lnTo>
                  <a:pt x="94185" y="9326"/>
                </a:lnTo>
                <a:lnTo>
                  <a:pt x="38582" y="18084"/>
                </a:lnTo>
                <a:lnTo>
                  <a:pt x="0" y="30949"/>
                </a:lnTo>
                <a:lnTo>
                  <a:pt x="114" y="35293"/>
                </a:lnTo>
                <a:lnTo>
                  <a:pt x="52887" y="51890"/>
                </a:lnTo>
                <a:lnTo>
                  <a:pt x="111162" y="59560"/>
                </a:lnTo>
                <a:lnTo>
                  <a:pt x="165864" y="63423"/>
                </a:lnTo>
                <a:lnTo>
                  <a:pt x="247891" y="66954"/>
                </a:lnTo>
                <a:lnTo>
                  <a:pt x="253733" y="66713"/>
                </a:lnTo>
                <a:lnTo>
                  <a:pt x="260248" y="66713"/>
                </a:lnTo>
                <a:lnTo>
                  <a:pt x="253881" y="50149"/>
                </a:lnTo>
                <a:lnTo>
                  <a:pt x="251734" y="33556"/>
                </a:lnTo>
                <a:lnTo>
                  <a:pt x="253867" y="16864"/>
                </a:lnTo>
                <a:lnTo>
                  <a:pt x="260337" y="0"/>
                </a:lnTo>
                <a:close/>
              </a:path>
            </a:pathLst>
          </a:custGeom>
          <a:solidFill>
            <a:srgbClr val="FFFFFF"/>
          </a:solidFill>
        </p:spPr>
        <p:txBody>
          <a:bodyPr wrap="square" lIns="0" tIns="0" rIns="0" bIns="0" rtlCol="0"/>
          <a:lstStyle/>
          <a:p>
            <a:endParaRPr/>
          </a:p>
        </p:txBody>
      </p:sp>
      <p:pic>
        <p:nvPicPr>
          <p:cNvPr id="60" name="object 51">
            <a:extLst>
              <a:ext uri="{FF2B5EF4-FFF2-40B4-BE49-F238E27FC236}">
                <a16:creationId xmlns:a16="http://schemas.microsoft.com/office/drawing/2014/main" id="{90211B9E-ACE5-034D-9153-86FEED3D10B7}"/>
              </a:ext>
            </a:extLst>
          </p:cNvPr>
          <p:cNvPicPr/>
          <p:nvPr/>
        </p:nvPicPr>
        <p:blipFill>
          <a:blip r:embed="rId5" cstate="print"/>
          <a:stretch>
            <a:fillRect/>
          </a:stretch>
        </p:blipFill>
        <p:spPr>
          <a:xfrm>
            <a:off x="923335" y="578002"/>
            <a:ext cx="160185" cy="242023"/>
          </a:xfrm>
          <a:prstGeom prst="rect">
            <a:avLst/>
          </a:prstGeom>
        </p:spPr>
      </p:pic>
      <p:sp>
        <p:nvSpPr>
          <p:cNvPr id="61" name="object 52">
            <a:extLst>
              <a:ext uri="{FF2B5EF4-FFF2-40B4-BE49-F238E27FC236}">
                <a16:creationId xmlns:a16="http://schemas.microsoft.com/office/drawing/2014/main" id="{4AF18F0E-F182-754F-B4EA-34525EAFC4C5}"/>
              </a:ext>
            </a:extLst>
          </p:cNvPr>
          <p:cNvSpPr/>
          <p:nvPr/>
        </p:nvSpPr>
        <p:spPr>
          <a:xfrm>
            <a:off x="563905" y="594829"/>
            <a:ext cx="822325" cy="492759"/>
          </a:xfrm>
          <a:custGeom>
            <a:avLst/>
            <a:gdLst/>
            <a:ahLst/>
            <a:cxnLst/>
            <a:rect l="l" t="t" r="r" b="b"/>
            <a:pathLst>
              <a:path w="822325" h="492759">
                <a:moveTo>
                  <a:pt x="93091" y="118999"/>
                </a:moveTo>
                <a:lnTo>
                  <a:pt x="62903" y="70624"/>
                </a:lnTo>
                <a:lnTo>
                  <a:pt x="31064" y="26797"/>
                </a:lnTo>
                <a:lnTo>
                  <a:pt x="5880" y="520"/>
                </a:lnTo>
                <a:lnTo>
                  <a:pt x="3517" y="533"/>
                </a:lnTo>
                <a:lnTo>
                  <a:pt x="1727" y="0"/>
                </a:lnTo>
                <a:lnTo>
                  <a:pt x="1231" y="1790"/>
                </a:lnTo>
                <a:lnTo>
                  <a:pt x="0" y="3733"/>
                </a:lnTo>
                <a:lnTo>
                  <a:pt x="3416" y="20066"/>
                </a:lnTo>
                <a:lnTo>
                  <a:pt x="24663" y="72567"/>
                </a:lnTo>
                <a:lnTo>
                  <a:pt x="46863" y="116497"/>
                </a:lnTo>
                <a:lnTo>
                  <a:pt x="58953" y="138874"/>
                </a:lnTo>
                <a:lnTo>
                  <a:pt x="67830" y="130162"/>
                </a:lnTo>
                <a:lnTo>
                  <a:pt x="74549" y="125069"/>
                </a:lnTo>
                <a:lnTo>
                  <a:pt x="82003" y="121907"/>
                </a:lnTo>
                <a:lnTo>
                  <a:pt x="93091" y="118999"/>
                </a:lnTo>
                <a:close/>
              </a:path>
              <a:path w="822325" h="492759">
                <a:moveTo>
                  <a:pt x="93599" y="209308"/>
                </a:moveTo>
                <a:lnTo>
                  <a:pt x="83362" y="207086"/>
                </a:lnTo>
                <a:lnTo>
                  <a:pt x="74231" y="203085"/>
                </a:lnTo>
                <a:lnTo>
                  <a:pt x="66179" y="197154"/>
                </a:lnTo>
                <a:lnTo>
                  <a:pt x="59143" y="189141"/>
                </a:lnTo>
                <a:lnTo>
                  <a:pt x="45758" y="214134"/>
                </a:lnTo>
                <a:lnTo>
                  <a:pt x="20866" y="264223"/>
                </a:lnTo>
                <a:lnTo>
                  <a:pt x="5041" y="304673"/>
                </a:lnTo>
                <a:lnTo>
                  <a:pt x="38" y="322389"/>
                </a:lnTo>
                <a:lnTo>
                  <a:pt x="1308" y="325589"/>
                </a:lnTo>
                <a:lnTo>
                  <a:pt x="1638" y="328536"/>
                </a:lnTo>
                <a:lnTo>
                  <a:pt x="4241" y="327418"/>
                </a:lnTo>
                <a:lnTo>
                  <a:pt x="7378" y="326859"/>
                </a:lnTo>
                <a:lnTo>
                  <a:pt x="21145" y="313715"/>
                </a:lnTo>
                <a:lnTo>
                  <a:pt x="54457" y="270281"/>
                </a:lnTo>
                <a:lnTo>
                  <a:pt x="79971" y="231292"/>
                </a:lnTo>
                <a:lnTo>
                  <a:pt x="93599" y="209308"/>
                </a:lnTo>
                <a:close/>
              </a:path>
              <a:path w="822325" h="492759">
                <a:moveTo>
                  <a:pt x="119481" y="210896"/>
                </a:moveTo>
                <a:lnTo>
                  <a:pt x="75196" y="280492"/>
                </a:lnTo>
                <a:lnTo>
                  <a:pt x="74333" y="283425"/>
                </a:lnTo>
                <a:lnTo>
                  <a:pt x="73990" y="488708"/>
                </a:lnTo>
                <a:lnTo>
                  <a:pt x="74295" y="492645"/>
                </a:lnTo>
                <a:lnTo>
                  <a:pt x="119481" y="492645"/>
                </a:lnTo>
                <a:lnTo>
                  <a:pt x="119481" y="210896"/>
                </a:lnTo>
                <a:close/>
              </a:path>
              <a:path w="822325" h="492759">
                <a:moveTo>
                  <a:pt x="286512" y="164541"/>
                </a:moveTo>
                <a:lnTo>
                  <a:pt x="284340" y="162788"/>
                </a:lnTo>
                <a:lnTo>
                  <a:pt x="282409" y="160197"/>
                </a:lnTo>
                <a:lnTo>
                  <a:pt x="273697" y="157632"/>
                </a:lnTo>
                <a:lnTo>
                  <a:pt x="226568" y="149301"/>
                </a:lnTo>
                <a:lnTo>
                  <a:pt x="169824" y="145376"/>
                </a:lnTo>
                <a:lnTo>
                  <a:pt x="141389" y="144348"/>
                </a:lnTo>
                <a:lnTo>
                  <a:pt x="137756" y="144614"/>
                </a:lnTo>
                <a:lnTo>
                  <a:pt x="141338" y="154444"/>
                </a:lnTo>
                <a:lnTo>
                  <a:pt x="142506" y="164223"/>
                </a:lnTo>
                <a:lnTo>
                  <a:pt x="141312" y="174002"/>
                </a:lnTo>
                <a:lnTo>
                  <a:pt x="137782" y="183883"/>
                </a:lnTo>
                <a:lnTo>
                  <a:pt x="139903" y="184188"/>
                </a:lnTo>
                <a:lnTo>
                  <a:pt x="216522" y="179247"/>
                </a:lnTo>
                <a:lnTo>
                  <a:pt x="261035" y="173901"/>
                </a:lnTo>
                <a:lnTo>
                  <a:pt x="284391" y="166116"/>
                </a:lnTo>
                <a:lnTo>
                  <a:pt x="286512" y="164541"/>
                </a:lnTo>
                <a:close/>
              </a:path>
              <a:path w="822325" h="492759">
                <a:moveTo>
                  <a:pt x="626960" y="209232"/>
                </a:moveTo>
                <a:lnTo>
                  <a:pt x="616991" y="207073"/>
                </a:lnTo>
                <a:lnTo>
                  <a:pt x="608114" y="203060"/>
                </a:lnTo>
                <a:lnTo>
                  <a:pt x="600265" y="197218"/>
                </a:lnTo>
                <a:lnTo>
                  <a:pt x="593407" y="189572"/>
                </a:lnTo>
                <a:lnTo>
                  <a:pt x="592048" y="191312"/>
                </a:lnTo>
                <a:lnTo>
                  <a:pt x="565264" y="242239"/>
                </a:lnTo>
                <a:lnTo>
                  <a:pt x="542429" y="294005"/>
                </a:lnTo>
                <a:lnTo>
                  <a:pt x="534009" y="323773"/>
                </a:lnTo>
                <a:lnTo>
                  <a:pt x="535279" y="326275"/>
                </a:lnTo>
                <a:lnTo>
                  <a:pt x="535749" y="328574"/>
                </a:lnTo>
                <a:lnTo>
                  <a:pt x="537794" y="327787"/>
                </a:lnTo>
                <a:lnTo>
                  <a:pt x="540232" y="327469"/>
                </a:lnTo>
                <a:lnTo>
                  <a:pt x="550621" y="318706"/>
                </a:lnTo>
                <a:lnTo>
                  <a:pt x="592696" y="264071"/>
                </a:lnTo>
                <a:lnTo>
                  <a:pt x="626884" y="210312"/>
                </a:lnTo>
                <a:lnTo>
                  <a:pt x="626960" y="209232"/>
                </a:lnTo>
                <a:close/>
              </a:path>
              <a:path w="822325" h="492759">
                <a:moveTo>
                  <a:pt x="627100" y="119329"/>
                </a:moveTo>
                <a:lnTo>
                  <a:pt x="595299" y="68262"/>
                </a:lnTo>
                <a:lnTo>
                  <a:pt x="560628" y="21361"/>
                </a:lnTo>
                <a:lnTo>
                  <a:pt x="537781" y="876"/>
                </a:lnTo>
                <a:lnTo>
                  <a:pt x="535571" y="88"/>
                </a:lnTo>
                <a:lnTo>
                  <a:pt x="535190" y="2413"/>
                </a:lnTo>
                <a:lnTo>
                  <a:pt x="534111" y="4851"/>
                </a:lnTo>
                <a:lnTo>
                  <a:pt x="537286" y="20129"/>
                </a:lnTo>
                <a:lnTo>
                  <a:pt x="563626" y="82880"/>
                </a:lnTo>
                <a:lnTo>
                  <a:pt x="592416" y="137756"/>
                </a:lnTo>
                <a:lnTo>
                  <a:pt x="593547" y="138607"/>
                </a:lnTo>
                <a:lnTo>
                  <a:pt x="600379" y="131127"/>
                </a:lnTo>
                <a:lnTo>
                  <a:pt x="608190" y="125374"/>
                </a:lnTo>
                <a:lnTo>
                  <a:pt x="617067" y="121424"/>
                </a:lnTo>
                <a:lnTo>
                  <a:pt x="627100" y="119329"/>
                </a:lnTo>
                <a:close/>
              </a:path>
              <a:path w="822325" h="492759">
                <a:moveTo>
                  <a:pt x="653821" y="210566"/>
                </a:moveTo>
                <a:lnTo>
                  <a:pt x="609269" y="280390"/>
                </a:lnTo>
                <a:lnTo>
                  <a:pt x="608495" y="283324"/>
                </a:lnTo>
                <a:lnTo>
                  <a:pt x="608393" y="492442"/>
                </a:lnTo>
                <a:lnTo>
                  <a:pt x="653821" y="492442"/>
                </a:lnTo>
                <a:lnTo>
                  <a:pt x="653821" y="210566"/>
                </a:lnTo>
                <a:close/>
              </a:path>
              <a:path w="822325" h="492759">
                <a:moveTo>
                  <a:pt x="822172" y="166027"/>
                </a:moveTo>
                <a:lnTo>
                  <a:pt x="782459" y="152158"/>
                </a:lnTo>
                <a:lnTo>
                  <a:pt x="729792" y="146672"/>
                </a:lnTo>
                <a:lnTo>
                  <a:pt x="676846" y="144399"/>
                </a:lnTo>
                <a:lnTo>
                  <a:pt x="672223" y="144653"/>
                </a:lnTo>
                <a:lnTo>
                  <a:pt x="675424" y="154508"/>
                </a:lnTo>
                <a:lnTo>
                  <a:pt x="676490" y="164249"/>
                </a:lnTo>
                <a:lnTo>
                  <a:pt x="675474" y="173913"/>
                </a:lnTo>
                <a:lnTo>
                  <a:pt x="672388" y="183540"/>
                </a:lnTo>
                <a:lnTo>
                  <a:pt x="673747" y="184061"/>
                </a:lnTo>
                <a:lnTo>
                  <a:pt x="731786" y="181749"/>
                </a:lnTo>
                <a:lnTo>
                  <a:pt x="789051" y="175387"/>
                </a:lnTo>
                <a:lnTo>
                  <a:pt x="803529" y="172034"/>
                </a:lnTo>
                <a:lnTo>
                  <a:pt x="822172" y="166027"/>
                </a:lnTo>
                <a:close/>
              </a:path>
            </a:pathLst>
          </a:custGeom>
          <a:solidFill>
            <a:srgbClr val="FFFFFF"/>
          </a:solidFill>
        </p:spPr>
        <p:txBody>
          <a:bodyPr wrap="square" lIns="0" tIns="0" rIns="0" bIns="0" rtlCol="0"/>
          <a:lstStyle/>
          <a:p>
            <a:endParaRPr/>
          </a:p>
        </p:txBody>
      </p:sp>
      <p:pic>
        <p:nvPicPr>
          <p:cNvPr id="62" name="object 53">
            <a:extLst>
              <a:ext uri="{FF2B5EF4-FFF2-40B4-BE49-F238E27FC236}">
                <a16:creationId xmlns:a16="http://schemas.microsoft.com/office/drawing/2014/main" id="{AC3DA22C-EED2-9E44-9BF6-C9CE38137AAB}"/>
              </a:ext>
            </a:extLst>
          </p:cNvPr>
          <p:cNvPicPr/>
          <p:nvPr/>
        </p:nvPicPr>
        <p:blipFill>
          <a:blip r:embed="rId6" cstate="print"/>
          <a:stretch>
            <a:fillRect/>
          </a:stretch>
        </p:blipFill>
        <p:spPr>
          <a:xfrm>
            <a:off x="883286" y="504918"/>
            <a:ext cx="77343" cy="77076"/>
          </a:xfrm>
          <a:prstGeom prst="rect">
            <a:avLst/>
          </a:prstGeom>
        </p:spPr>
      </p:pic>
      <p:sp>
        <p:nvSpPr>
          <p:cNvPr id="63" name="object 54">
            <a:extLst>
              <a:ext uri="{FF2B5EF4-FFF2-40B4-BE49-F238E27FC236}">
                <a16:creationId xmlns:a16="http://schemas.microsoft.com/office/drawing/2014/main" id="{39F1F6B5-5232-954E-A3DB-5EAB0BB0FA54}"/>
              </a:ext>
            </a:extLst>
          </p:cNvPr>
          <p:cNvSpPr/>
          <p:nvPr/>
        </p:nvSpPr>
        <p:spPr>
          <a:xfrm>
            <a:off x="635635" y="733704"/>
            <a:ext cx="582295" cy="50800"/>
          </a:xfrm>
          <a:custGeom>
            <a:avLst/>
            <a:gdLst/>
            <a:ahLst/>
            <a:cxnLst/>
            <a:rect l="l" t="t" r="r" b="b"/>
            <a:pathLst>
              <a:path w="582294" h="50800">
                <a:moveTo>
                  <a:pt x="50749" y="25006"/>
                </a:moveTo>
                <a:lnTo>
                  <a:pt x="48628" y="15379"/>
                </a:lnTo>
                <a:lnTo>
                  <a:pt x="43091" y="7429"/>
                </a:lnTo>
                <a:lnTo>
                  <a:pt x="35064" y="2006"/>
                </a:lnTo>
                <a:lnTo>
                  <a:pt x="25412" y="0"/>
                </a:lnTo>
                <a:lnTo>
                  <a:pt x="15557" y="1993"/>
                </a:lnTo>
                <a:lnTo>
                  <a:pt x="7454" y="7467"/>
                </a:lnTo>
                <a:lnTo>
                  <a:pt x="1981" y="15544"/>
                </a:lnTo>
                <a:lnTo>
                  <a:pt x="0" y="25374"/>
                </a:lnTo>
                <a:lnTo>
                  <a:pt x="2044" y="35242"/>
                </a:lnTo>
                <a:lnTo>
                  <a:pt x="7518" y="43281"/>
                </a:lnTo>
                <a:lnTo>
                  <a:pt x="15608" y="48653"/>
                </a:lnTo>
                <a:lnTo>
                  <a:pt x="25514" y="50596"/>
                </a:lnTo>
                <a:lnTo>
                  <a:pt x="35344" y="48514"/>
                </a:lnTo>
                <a:lnTo>
                  <a:pt x="43408" y="42964"/>
                </a:lnTo>
                <a:lnTo>
                  <a:pt x="48844" y="34823"/>
                </a:lnTo>
                <a:lnTo>
                  <a:pt x="50749" y="25006"/>
                </a:lnTo>
                <a:close/>
              </a:path>
              <a:path w="582294" h="50800">
                <a:moveTo>
                  <a:pt x="582218" y="23964"/>
                </a:moveTo>
                <a:lnTo>
                  <a:pt x="580097" y="15506"/>
                </a:lnTo>
                <a:lnTo>
                  <a:pt x="574865" y="8585"/>
                </a:lnTo>
                <a:lnTo>
                  <a:pt x="567397" y="4013"/>
                </a:lnTo>
                <a:lnTo>
                  <a:pt x="558571" y="2552"/>
                </a:lnTo>
                <a:lnTo>
                  <a:pt x="549783" y="4660"/>
                </a:lnTo>
                <a:lnTo>
                  <a:pt x="542772" y="9766"/>
                </a:lnTo>
                <a:lnTo>
                  <a:pt x="538187" y="17170"/>
                </a:lnTo>
                <a:lnTo>
                  <a:pt x="536689" y="26162"/>
                </a:lnTo>
                <a:lnTo>
                  <a:pt x="538721" y="34836"/>
                </a:lnTo>
                <a:lnTo>
                  <a:pt x="543750" y="41846"/>
                </a:lnTo>
                <a:lnTo>
                  <a:pt x="551027" y="46482"/>
                </a:lnTo>
                <a:lnTo>
                  <a:pt x="559803" y="47993"/>
                </a:lnTo>
                <a:lnTo>
                  <a:pt x="568960" y="45948"/>
                </a:lnTo>
                <a:lnTo>
                  <a:pt x="576148" y="40843"/>
                </a:lnTo>
                <a:lnTo>
                  <a:pt x="580771" y="33299"/>
                </a:lnTo>
                <a:lnTo>
                  <a:pt x="582218" y="23964"/>
                </a:lnTo>
                <a:close/>
              </a:path>
            </a:pathLst>
          </a:custGeom>
          <a:solidFill>
            <a:srgbClr val="FFFFFF"/>
          </a:solidFill>
        </p:spPr>
        <p:txBody>
          <a:bodyPr wrap="square" lIns="0" tIns="0" rIns="0" bIns="0" rtlCol="0"/>
          <a:lstStyle/>
          <a:p>
            <a:endParaRPr/>
          </a:p>
        </p:txBody>
      </p:sp>
      <p:sp>
        <p:nvSpPr>
          <p:cNvPr id="64" name="object 55">
            <a:extLst>
              <a:ext uri="{FF2B5EF4-FFF2-40B4-BE49-F238E27FC236}">
                <a16:creationId xmlns:a16="http://schemas.microsoft.com/office/drawing/2014/main" id="{82E050C6-E1A1-7747-A4EC-0113DBFAFF87}"/>
              </a:ext>
            </a:extLst>
          </p:cNvPr>
          <p:cNvSpPr txBox="1"/>
          <p:nvPr/>
        </p:nvSpPr>
        <p:spPr>
          <a:xfrm>
            <a:off x="2547111" y="282999"/>
            <a:ext cx="5770245" cy="939800"/>
          </a:xfrm>
          <a:prstGeom prst="rect">
            <a:avLst/>
          </a:prstGeom>
        </p:spPr>
        <p:txBody>
          <a:bodyPr vert="horz" wrap="square" lIns="0" tIns="12700" rIns="0" bIns="0" rtlCol="0">
            <a:spAutoFit/>
          </a:bodyPr>
          <a:lstStyle/>
          <a:p>
            <a:pPr marL="12700" marR="5080">
              <a:lnSpc>
                <a:spcPct val="100000"/>
              </a:lnSpc>
              <a:spcBef>
                <a:spcPts val="100"/>
              </a:spcBef>
            </a:pPr>
            <a:r>
              <a:rPr sz="3000" dirty="0">
                <a:solidFill>
                  <a:srgbClr val="0C2859"/>
                </a:solidFill>
                <a:latin typeface="Lato"/>
                <a:cs typeface="Lato"/>
              </a:rPr>
              <a:t>The</a:t>
            </a:r>
            <a:r>
              <a:rPr sz="3000" spc="-20" dirty="0">
                <a:solidFill>
                  <a:srgbClr val="0C2859"/>
                </a:solidFill>
                <a:latin typeface="Lato"/>
                <a:cs typeface="Lato"/>
              </a:rPr>
              <a:t> </a:t>
            </a:r>
            <a:r>
              <a:rPr sz="3000" dirty="0">
                <a:solidFill>
                  <a:srgbClr val="0C2859"/>
                </a:solidFill>
                <a:latin typeface="Lato"/>
                <a:cs typeface="Lato"/>
              </a:rPr>
              <a:t>Role</a:t>
            </a:r>
            <a:r>
              <a:rPr sz="3000" spc="-20" dirty="0">
                <a:solidFill>
                  <a:srgbClr val="0C2859"/>
                </a:solidFill>
                <a:latin typeface="Lato"/>
                <a:cs typeface="Lato"/>
              </a:rPr>
              <a:t> </a:t>
            </a:r>
            <a:r>
              <a:rPr sz="3000" dirty="0">
                <a:solidFill>
                  <a:srgbClr val="0C2859"/>
                </a:solidFill>
                <a:latin typeface="Lato"/>
                <a:cs typeface="Lato"/>
              </a:rPr>
              <a:t>of</a:t>
            </a:r>
            <a:r>
              <a:rPr sz="3000" spc="-20" dirty="0">
                <a:solidFill>
                  <a:srgbClr val="0C2859"/>
                </a:solidFill>
                <a:latin typeface="Lato"/>
                <a:cs typeface="Lato"/>
              </a:rPr>
              <a:t> </a:t>
            </a:r>
            <a:r>
              <a:rPr sz="3000" dirty="0">
                <a:solidFill>
                  <a:srgbClr val="0C2859"/>
                </a:solidFill>
                <a:latin typeface="Lato"/>
                <a:cs typeface="Lato"/>
              </a:rPr>
              <a:t>Renewable</a:t>
            </a:r>
            <a:r>
              <a:rPr sz="3000" spc="-20" dirty="0">
                <a:solidFill>
                  <a:srgbClr val="0C2859"/>
                </a:solidFill>
                <a:latin typeface="Lato"/>
                <a:cs typeface="Lato"/>
              </a:rPr>
              <a:t> </a:t>
            </a:r>
            <a:r>
              <a:rPr sz="3000" dirty="0">
                <a:solidFill>
                  <a:srgbClr val="0C2859"/>
                </a:solidFill>
                <a:latin typeface="Lato"/>
                <a:cs typeface="Lato"/>
              </a:rPr>
              <a:t>Energy</a:t>
            </a:r>
            <a:r>
              <a:rPr sz="3000" spc="-20" dirty="0">
                <a:solidFill>
                  <a:srgbClr val="0C2859"/>
                </a:solidFill>
                <a:latin typeface="Lato"/>
                <a:cs typeface="Lato"/>
              </a:rPr>
              <a:t> </a:t>
            </a:r>
            <a:r>
              <a:rPr sz="3000" dirty="0">
                <a:solidFill>
                  <a:srgbClr val="0C2859"/>
                </a:solidFill>
                <a:latin typeface="Lato"/>
                <a:cs typeface="Lato"/>
              </a:rPr>
              <a:t>for</a:t>
            </a:r>
            <a:r>
              <a:rPr sz="3000" spc="-5" dirty="0">
                <a:solidFill>
                  <a:srgbClr val="0C2859"/>
                </a:solidFill>
                <a:latin typeface="Lato"/>
                <a:cs typeface="Lato"/>
              </a:rPr>
              <a:t> </a:t>
            </a:r>
            <a:r>
              <a:rPr sz="3000" dirty="0">
                <a:solidFill>
                  <a:srgbClr val="0C2859"/>
                </a:solidFill>
                <a:latin typeface="Lato"/>
                <a:cs typeface="Lato"/>
              </a:rPr>
              <a:t>Green</a:t>
            </a:r>
            <a:r>
              <a:rPr sz="3000" spc="-5" dirty="0">
                <a:solidFill>
                  <a:srgbClr val="0C2859"/>
                </a:solidFill>
                <a:latin typeface="Lato"/>
                <a:cs typeface="Lato"/>
              </a:rPr>
              <a:t> </a:t>
            </a:r>
            <a:r>
              <a:rPr sz="3000" spc="-10" dirty="0">
                <a:solidFill>
                  <a:srgbClr val="0C2859"/>
                </a:solidFill>
                <a:latin typeface="Lato"/>
                <a:cs typeface="Lato"/>
              </a:rPr>
              <a:t>Recovery</a:t>
            </a:r>
            <a:endParaRPr sz="3000" dirty="0">
              <a:solidFill>
                <a:srgbClr val="0C2859"/>
              </a:solidFill>
              <a:latin typeface="Lato"/>
              <a:cs typeface="Lato"/>
            </a:endParaRPr>
          </a:p>
        </p:txBody>
      </p:sp>
    </p:spTree>
    <p:extLst>
      <p:ext uri="{BB962C8B-B14F-4D97-AF65-F5344CB8AC3E}">
        <p14:creationId xmlns:p14="http://schemas.microsoft.com/office/powerpoint/2010/main" val="3019270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249AC7-A942-44A8-B192-595F25837565}"/>
              </a:ext>
            </a:extLst>
          </p:cNvPr>
          <p:cNvSpPr txBox="1"/>
          <p:nvPr/>
        </p:nvSpPr>
        <p:spPr>
          <a:xfrm>
            <a:off x="5614062" y="2455224"/>
            <a:ext cx="3568533" cy="523220"/>
          </a:xfrm>
          <a:prstGeom prst="rect">
            <a:avLst/>
          </a:prstGeom>
          <a:solidFill>
            <a:srgbClr val="05B99B"/>
          </a:solidFill>
        </p:spPr>
        <p:txBody>
          <a:bodyPr wrap="square" rtlCol="0">
            <a:spAutoFit/>
          </a:bodyPr>
          <a:lstStyle/>
          <a:p>
            <a:pPr>
              <a:defRPr/>
            </a:pPr>
            <a:r>
              <a:rPr lang="en-US" sz="2800" b="1">
                <a:solidFill>
                  <a:srgbClr val="FFFFFF"/>
                </a:solidFill>
                <a:highlight>
                  <a:srgbClr val="05B99B"/>
                </a:highlight>
                <a:latin typeface="Lato"/>
              </a:rPr>
              <a:t>Thank you                  </a:t>
            </a:r>
            <a:endParaRPr lang="en-ID" sz="2800" b="1">
              <a:solidFill>
                <a:srgbClr val="FFFFFF"/>
              </a:solidFill>
              <a:highlight>
                <a:srgbClr val="05B99B"/>
              </a:highlight>
              <a:latin typeface="Lato"/>
            </a:endParaRPr>
          </a:p>
        </p:txBody>
      </p:sp>
    </p:spTree>
    <p:extLst>
      <p:ext uri="{BB962C8B-B14F-4D97-AF65-F5344CB8AC3E}">
        <p14:creationId xmlns:p14="http://schemas.microsoft.com/office/powerpoint/2010/main" val="235488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5701159" y="2162486"/>
            <a:ext cx="7688580" cy="2540"/>
          </a:xfrm>
          <a:custGeom>
            <a:avLst/>
            <a:gdLst/>
            <a:ahLst/>
            <a:cxnLst/>
            <a:rect l="l" t="t" r="r" b="b"/>
            <a:pathLst>
              <a:path w="7688580" h="2539">
                <a:moveTo>
                  <a:pt x="0" y="2317"/>
                </a:moveTo>
                <a:lnTo>
                  <a:pt x="7688084" y="2317"/>
                </a:lnTo>
              </a:path>
              <a:path w="7688580" h="2539">
                <a:moveTo>
                  <a:pt x="0" y="0"/>
                </a:moveTo>
                <a:lnTo>
                  <a:pt x="7688084" y="0"/>
                </a:lnTo>
              </a:path>
            </a:pathLst>
          </a:custGeom>
          <a:ln w="3175">
            <a:solidFill>
              <a:srgbClr val="3C3C3B"/>
            </a:solidFill>
          </a:ln>
        </p:spPr>
        <p:txBody>
          <a:bodyPr wrap="square" lIns="0" tIns="0" rIns="0" bIns="0" rtlCol="0"/>
          <a:lstStyle/>
          <a:p>
            <a:endParaRPr/>
          </a:p>
        </p:txBody>
      </p:sp>
      <p:sp>
        <p:nvSpPr>
          <p:cNvPr id="3" name="object 3"/>
          <p:cNvSpPr/>
          <p:nvPr/>
        </p:nvSpPr>
        <p:spPr>
          <a:xfrm>
            <a:off x="5701159" y="3371630"/>
            <a:ext cx="573405" cy="0"/>
          </a:xfrm>
          <a:custGeom>
            <a:avLst/>
            <a:gdLst/>
            <a:ahLst/>
            <a:cxnLst/>
            <a:rect l="l" t="t" r="r" b="b"/>
            <a:pathLst>
              <a:path w="573404">
                <a:moveTo>
                  <a:pt x="0" y="0"/>
                </a:moveTo>
                <a:lnTo>
                  <a:pt x="573123" y="0"/>
                </a:lnTo>
              </a:path>
            </a:pathLst>
          </a:custGeom>
          <a:ln w="4635">
            <a:solidFill>
              <a:srgbClr val="3C3C3B"/>
            </a:solidFill>
            <a:prstDash val="dot"/>
          </a:ln>
        </p:spPr>
        <p:txBody>
          <a:bodyPr wrap="square" lIns="0" tIns="0" rIns="0" bIns="0" rtlCol="0"/>
          <a:lstStyle/>
          <a:p>
            <a:endParaRPr/>
          </a:p>
        </p:txBody>
      </p:sp>
      <p:sp>
        <p:nvSpPr>
          <p:cNvPr id="4" name="object 4"/>
          <p:cNvSpPr/>
          <p:nvPr/>
        </p:nvSpPr>
        <p:spPr>
          <a:xfrm>
            <a:off x="7703528" y="3371630"/>
            <a:ext cx="1146175" cy="0"/>
          </a:xfrm>
          <a:custGeom>
            <a:avLst/>
            <a:gdLst/>
            <a:ahLst/>
            <a:cxnLst/>
            <a:rect l="l" t="t" r="r" b="b"/>
            <a:pathLst>
              <a:path w="1146175">
                <a:moveTo>
                  <a:pt x="0" y="0"/>
                </a:moveTo>
                <a:lnTo>
                  <a:pt x="1145806" y="0"/>
                </a:lnTo>
              </a:path>
            </a:pathLst>
          </a:custGeom>
          <a:ln w="4635">
            <a:solidFill>
              <a:srgbClr val="3C3C3B"/>
            </a:solidFill>
            <a:prstDash val="dot"/>
          </a:ln>
        </p:spPr>
        <p:txBody>
          <a:bodyPr wrap="square" lIns="0" tIns="0" rIns="0" bIns="0" rtlCol="0"/>
          <a:lstStyle/>
          <a:p>
            <a:endParaRPr/>
          </a:p>
        </p:txBody>
      </p:sp>
      <p:sp>
        <p:nvSpPr>
          <p:cNvPr id="5" name="object 5"/>
          <p:cNvSpPr/>
          <p:nvPr/>
        </p:nvSpPr>
        <p:spPr>
          <a:xfrm>
            <a:off x="10278579" y="3371630"/>
            <a:ext cx="3110865" cy="0"/>
          </a:xfrm>
          <a:custGeom>
            <a:avLst/>
            <a:gdLst/>
            <a:ahLst/>
            <a:cxnLst/>
            <a:rect l="l" t="t" r="r" b="b"/>
            <a:pathLst>
              <a:path w="3110865">
                <a:moveTo>
                  <a:pt x="0" y="0"/>
                </a:moveTo>
                <a:lnTo>
                  <a:pt x="3110664" y="0"/>
                </a:lnTo>
              </a:path>
            </a:pathLst>
          </a:custGeom>
          <a:ln w="4635">
            <a:solidFill>
              <a:srgbClr val="3C3C3B"/>
            </a:solidFill>
            <a:prstDash val="dot"/>
          </a:ln>
        </p:spPr>
        <p:txBody>
          <a:bodyPr wrap="square" lIns="0" tIns="0" rIns="0" bIns="0" rtlCol="0"/>
          <a:lstStyle/>
          <a:p>
            <a:endParaRPr/>
          </a:p>
        </p:txBody>
      </p:sp>
      <p:sp>
        <p:nvSpPr>
          <p:cNvPr id="6" name="object 6"/>
          <p:cNvSpPr/>
          <p:nvPr/>
        </p:nvSpPr>
        <p:spPr>
          <a:xfrm>
            <a:off x="5701159" y="3613431"/>
            <a:ext cx="573405" cy="0"/>
          </a:xfrm>
          <a:custGeom>
            <a:avLst/>
            <a:gdLst/>
            <a:ahLst/>
            <a:cxnLst/>
            <a:rect l="l" t="t" r="r" b="b"/>
            <a:pathLst>
              <a:path w="573404">
                <a:moveTo>
                  <a:pt x="0" y="0"/>
                </a:moveTo>
                <a:lnTo>
                  <a:pt x="573123" y="0"/>
                </a:lnTo>
              </a:path>
            </a:pathLst>
          </a:custGeom>
          <a:ln w="4635">
            <a:solidFill>
              <a:srgbClr val="3C3C3B"/>
            </a:solidFill>
            <a:prstDash val="dot"/>
          </a:ln>
        </p:spPr>
        <p:txBody>
          <a:bodyPr wrap="square" lIns="0" tIns="0" rIns="0" bIns="0" rtlCol="0"/>
          <a:lstStyle/>
          <a:p>
            <a:endParaRPr/>
          </a:p>
        </p:txBody>
      </p:sp>
      <p:sp>
        <p:nvSpPr>
          <p:cNvPr id="7" name="object 7"/>
          <p:cNvSpPr/>
          <p:nvPr/>
        </p:nvSpPr>
        <p:spPr>
          <a:xfrm>
            <a:off x="7703528" y="3613431"/>
            <a:ext cx="1146175" cy="0"/>
          </a:xfrm>
          <a:custGeom>
            <a:avLst/>
            <a:gdLst/>
            <a:ahLst/>
            <a:cxnLst/>
            <a:rect l="l" t="t" r="r" b="b"/>
            <a:pathLst>
              <a:path w="1146175">
                <a:moveTo>
                  <a:pt x="0" y="0"/>
                </a:moveTo>
                <a:lnTo>
                  <a:pt x="1145806" y="0"/>
                </a:lnTo>
              </a:path>
            </a:pathLst>
          </a:custGeom>
          <a:ln w="4635">
            <a:solidFill>
              <a:srgbClr val="3C3C3B"/>
            </a:solidFill>
            <a:prstDash val="dot"/>
          </a:ln>
        </p:spPr>
        <p:txBody>
          <a:bodyPr wrap="square" lIns="0" tIns="0" rIns="0" bIns="0" rtlCol="0"/>
          <a:lstStyle/>
          <a:p>
            <a:endParaRPr/>
          </a:p>
        </p:txBody>
      </p:sp>
      <p:sp>
        <p:nvSpPr>
          <p:cNvPr id="8" name="object 8"/>
          <p:cNvSpPr/>
          <p:nvPr/>
        </p:nvSpPr>
        <p:spPr>
          <a:xfrm>
            <a:off x="10278579" y="3613431"/>
            <a:ext cx="3110865" cy="0"/>
          </a:xfrm>
          <a:custGeom>
            <a:avLst/>
            <a:gdLst/>
            <a:ahLst/>
            <a:cxnLst/>
            <a:rect l="l" t="t" r="r" b="b"/>
            <a:pathLst>
              <a:path w="3110865">
                <a:moveTo>
                  <a:pt x="0" y="0"/>
                </a:moveTo>
                <a:lnTo>
                  <a:pt x="3110664" y="0"/>
                </a:lnTo>
              </a:path>
            </a:pathLst>
          </a:custGeom>
          <a:ln w="4635">
            <a:solidFill>
              <a:srgbClr val="3C3C3B"/>
            </a:solidFill>
            <a:prstDash val="dot"/>
          </a:ln>
        </p:spPr>
        <p:txBody>
          <a:bodyPr wrap="square" lIns="0" tIns="0" rIns="0" bIns="0" rtlCol="0"/>
          <a:lstStyle/>
          <a:p>
            <a:endParaRPr/>
          </a:p>
        </p:txBody>
      </p:sp>
      <p:sp>
        <p:nvSpPr>
          <p:cNvPr id="9" name="object 9"/>
          <p:cNvSpPr/>
          <p:nvPr/>
        </p:nvSpPr>
        <p:spPr>
          <a:xfrm>
            <a:off x="5701159" y="3856770"/>
            <a:ext cx="573405" cy="0"/>
          </a:xfrm>
          <a:custGeom>
            <a:avLst/>
            <a:gdLst/>
            <a:ahLst/>
            <a:cxnLst/>
            <a:rect l="l" t="t" r="r" b="b"/>
            <a:pathLst>
              <a:path w="573404">
                <a:moveTo>
                  <a:pt x="0" y="0"/>
                </a:moveTo>
                <a:lnTo>
                  <a:pt x="573123" y="0"/>
                </a:lnTo>
              </a:path>
            </a:pathLst>
          </a:custGeom>
          <a:ln w="4635">
            <a:solidFill>
              <a:srgbClr val="3C3C3B"/>
            </a:solidFill>
            <a:prstDash val="dot"/>
          </a:ln>
        </p:spPr>
        <p:txBody>
          <a:bodyPr wrap="square" lIns="0" tIns="0" rIns="0" bIns="0" rtlCol="0"/>
          <a:lstStyle/>
          <a:p>
            <a:endParaRPr/>
          </a:p>
        </p:txBody>
      </p:sp>
      <p:sp>
        <p:nvSpPr>
          <p:cNvPr id="10" name="object 10"/>
          <p:cNvSpPr/>
          <p:nvPr/>
        </p:nvSpPr>
        <p:spPr>
          <a:xfrm>
            <a:off x="7703528" y="3856770"/>
            <a:ext cx="1146175" cy="0"/>
          </a:xfrm>
          <a:custGeom>
            <a:avLst/>
            <a:gdLst/>
            <a:ahLst/>
            <a:cxnLst/>
            <a:rect l="l" t="t" r="r" b="b"/>
            <a:pathLst>
              <a:path w="1146175">
                <a:moveTo>
                  <a:pt x="0" y="0"/>
                </a:moveTo>
                <a:lnTo>
                  <a:pt x="1145806" y="0"/>
                </a:lnTo>
              </a:path>
            </a:pathLst>
          </a:custGeom>
          <a:ln w="4635">
            <a:solidFill>
              <a:srgbClr val="3C3C3B"/>
            </a:solidFill>
            <a:prstDash val="dot"/>
          </a:ln>
        </p:spPr>
        <p:txBody>
          <a:bodyPr wrap="square" lIns="0" tIns="0" rIns="0" bIns="0" rtlCol="0"/>
          <a:lstStyle/>
          <a:p>
            <a:endParaRPr/>
          </a:p>
        </p:txBody>
      </p:sp>
      <p:sp>
        <p:nvSpPr>
          <p:cNvPr id="11" name="object 11"/>
          <p:cNvSpPr/>
          <p:nvPr/>
        </p:nvSpPr>
        <p:spPr>
          <a:xfrm>
            <a:off x="10278579" y="3856770"/>
            <a:ext cx="3110865" cy="0"/>
          </a:xfrm>
          <a:custGeom>
            <a:avLst/>
            <a:gdLst/>
            <a:ahLst/>
            <a:cxnLst/>
            <a:rect l="l" t="t" r="r" b="b"/>
            <a:pathLst>
              <a:path w="3110865">
                <a:moveTo>
                  <a:pt x="0" y="0"/>
                </a:moveTo>
                <a:lnTo>
                  <a:pt x="3110664" y="0"/>
                </a:lnTo>
              </a:path>
            </a:pathLst>
          </a:custGeom>
          <a:ln w="4635">
            <a:solidFill>
              <a:srgbClr val="3C3C3B"/>
            </a:solidFill>
            <a:prstDash val="dot"/>
          </a:ln>
        </p:spPr>
        <p:txBody>
          <a:bodyPr wrap="square" lIns="0" tIns="0" rIns="0" bIns="0" rtlCol="0"/>
          <a:lstStyle/>
          <a:p>
            <a:endParaRPr/>
          </a:p>
        </p:txBody>
      </p:sp>
      <p:sp>
        <p:nvSpPr>
          <p:cNvPr id="12" name="object 12"/>
          <p:cNvSpPr/>
          <p:nvPr/>
        </p:nvSpPr>
        <p:spPr>
          <a:xfrm>
            <a:off x="5701159" y="4141360"/>
            <a:ext cx="573405" cy="0"/>
          </a:xfrm>
          <a:custGeom>
            <a:avLst/>
            <a:gdLst/>
            <a:ahLst/>
            <a:cxnLst/>
            <a:rect l="l" t="t" r="r" b="b"/>
            <a:pathLst>
              <a:path w="573404">
                <a:moveTo>
                  <a:pt x="0" y="0"/>
                </a:moveTo>
                <a:lnTo>
                  <a:pt x="573123" y="0"/>
                </a:lnTo>
              </a:path>
            </a:pathLst>
          </a:custGeom>
          <a:ln w="4635">
            <a:solidFill>
              <a:srgbClr val="3C3C3B"/>
            </a:solidFill>
            <a:prstDash val="dot"/>
          </a:ln>
        </p:spPr>
        <p:txBody>
          <a:bodyPr wrap="square" lIns="0" tIns="0" rIns="0" bIns="0" rtlCol="0"/>
          <a:lstStyle/>
          <a:p>
            <a:endParaRPr/>
          </a:p>
        </p:txBody>
      </p:sp>
      <p:sp>
        <p:nvSpPr>
          <p:cNvPr id="13" name="object 13"/>
          <p:cNvSpPr/>
          <p:nvPr/>
        </p:nvSpPr>
        <p:spPr>
          <a:xfrm>
            <a:off x="7703528" y="4141360"/>
            <a:ext cx="1146175" cy="0"/>
          </a:xfrm>
          <a:custGeom>
            <a:avLst/>
            <a:gdLst/>
            <a:ahLst/>
            <a:cxnLst/>
            <a:rect l="l" t="t" r="r" b="b"/>
            <a:pathLst>
              <a:path w="1146175">
                <a:moveTo>
                  <a:pt x="0" y="0"/>
                </a:moveTo>
                <a:lnTo>
                  <a:pt x="1145806" y="0"/>
                </a:lnTo>
              </a:path>
            </a:pathLst>
          </a:custGeom>
          <a:ln w="4635">
            <a:solidFill>
              <a:srgbClr val="3C3C3B"/>
            </a:solidFill>
            <a:prstDash val="dot"/>
          </a:ln>
        </p:spPr>
        <p:txBody>
          <a:bodyPr wrap="square" lIns="0" tIns="0" rIns="0" bIns="0" rtlCol="0"/>
          <a:lstStyle/>
          <a:p>
            <a:endParaRPr/>
          </a:p>
        </p:txBody>
      </p:sp>
      <p:sp>
        <p:nvSpPr>
          <p:cNvPr id="14" name="object 14"/>
          <p:cNvSpPr/>
          <p:nvPr/>
        </p:nvSpPr>
        <p:spPr>
          <a:xfrm>
            <a:off x="10278579" y="4141360"/>
            <a:ext cx="3110865" cy="0"/>
          </a:xfrm>
          <a:custGeom>
            <a:avLst/>
            <a:gdLst/>
            <a:ahLst/>
            <a:cxnLst/>
            <a:rect l="l" t="t" r="r" b="b"/>
            <a:pathLst>
              <a:path w="3110865">
                <a:moveTo>
                  <a:pt x="0" y="0"/>
                </a:moveTo>
                <a:lnTo>
                  <a:pt x="3110664" y="0"/>
                </a:lnTo>
              </a:path>
            </a:pathLst>
          </a:custGeom>
          <a:ln w="4635">
            <a:solidFill>
              <a:srgbClr val="3C3C3B"/>
            </a:solidFill>
            <a:prstDash val="dot"/>
          </a:ln>
        </p:spPr>
        <p:txBody>
          <a:bodyPr wrap="square" lIns="0" tIns="0" rIns="0" bIns="0" rtlCol="0"/>
          <a:lstStyle/>
          <a:p>
            <a:endParaRPr/>
          </a:p>
        </p:txBody>
      </p:sp>
      <p:sp>
        <p:nvSpPr>
          <p:cNvPr id="15" name="object 15"/>
          <p:cNvSpPr/>
          <p:nvPr/>
        </p:nvSpPr>
        <p:spPr>
          <a:xfrm>
            <a:off x="5701159" y="4383492"/>
            <a:ext cx="573405" cy="0"/>
          </a:xfrm>
          <a:custGeom>
            <a:avLst/>
            <a:gdLst/>
            <a:ahLst/>
            <a:cxnLst/>
            <a:rect l="l" t="t" r="r" b="b"/>
            <a:pathLst>
              <a:path w="573404">
                <a:moveTo>
                  <a:pt x="0" y="0"/>
                </a:moveTo>
                <a:lnTo>
                  <a:pt x="573123" y="0"/>
                </a:lnTo>
              </a:path>
            </a:pathLst>
          </a:custGeom>
          <a:ln w="4635">
            <a:solidFill>
              <a:srgbClr val="3C3C3B"/>
            </a:solidFill>
            <a:prstDash val="dot"/>
          </a:ln>
        </p:spPr>
        <p:txBody>
          <a:bodyPr wrap="square" lIns="0" tIns="0" rIns="0" bIns="0" rtlCol="0"/>
          <a:lstStyle/>
          <a:p>
            <a:endParaRPr/>
          </a:p>
        </p:txBody>
      </p:sp>
      <p:sp>
        <p:nvSpPr>
          <p:cNvPr id="16" name="object 16"/>
          <p:cNvSpPr/>
          <p:nvPr/>
        </p:nvSpPr>
        <p:spPr>
          <a:xfrm>
            <a:off x="7703528" y="4383492"/>
            <a:ext cx="1146175" cy="0"/>
          </a:xfrm>
          <a:custGeom>
            <a:avLst/>
            <a:gdLst/>
            <a:ahLst/>
            <a:cxnLst/>
            <a:rect l="l" t="t" r="r" b="b"/>
            <a:pathLst>
              <a:path w="1146175">
                <a:moveTo>
                  <a:pt x="0" y="0"/>
                </a:moveTo>
                <a:lnTo>
                  <a:pt x="1145806" y="0"/>
                </a:lnTo>
              </a:path>
            </a:pathLst>
          </a:custGeom>
          <a:ln w="4635">
            <a:solidFill>
              <a:srgbClr val="3C3C3B"/>
            </a:solidFill>
            <a:prstDash val="dot"/>
          </a:ln>
        </p:spPr>
        <p:txBody>
          <a:bodyPr wrap="square" lIns="0" tIns="0" rIns="0" bIns="0" rtlCol="0"/>
          <a:lstStyle/>
          <a:p>
            <a:endParaRPr/>
          </a:p>
        </p:txBody>
      </p:sp>
      <p:sp>
        <p:nvSpPr>
          <p:cNvPr id="17" name="object 17"/>
          <p:cNvSpPr/>
          <p:nvPr/>
        </p:nvSpPr>
        <p:spPr>
          <a:xfrm>
            <a:off x="10278579" y="4383492"/>
            <a:ext cx="3110865" cy="0"/>
          </a:xfrm>
          <a:custGeom>
            <a:avLst/>
            <a:gdLst/>
            <a:ahLst/>
            <a:cxnLst/>
            <a:rect l="l" t="t" r="r" b="b"/>
            <a:pathLst>
              <a:path w="3110865">
                <a:moveTo>
                  <a:pt x="0" y="0"/>
                </a:moveTo>
                <a:lnTo>
                  <a:pt x="3110664" y="0"/>
                </a:lnTo>
              </a:path>
            </a:pathLst>
          </a:custGeom>
          <a:ln w="4635">
            <a:solidFill>
              <a:srgbClr val="3C3C3B"/>
            </a:solidFill>
            <a:prstDash val="dot"/>
          </a:ln>
        </p:spPr>
        <p:txBody>
          <a:bodyPr wrap="square" lIns="0" tIns="0" rIns="0" bIns="0" rtlCol="0"/>
          <a:lstStyle/>
          <a:p>
            <a:endParaRPr/>
          </a:p>
        </p:txBody>
      </p:sp>
      <p:sp>
        <p:nvSpPr>
          <p:cNvPr id="18" name="object 18"/>
          <p:cNvSpPr/>
          <p:nvPr/>
        </p:nvSpPr>
        <p:spPr>
          <a:xfrm>
            <a:off x="5701159" y="4626833"/>
            <a:ext cx="573405" cy="0"/>
          </a:xfrm>
          <a:custGeom>
            <a:avLst/>
            <a:gdLst/>
            <a:ahLst/>
            <a:cxnLst/>
            <a:rect l="l" t="t" r="r" b="b"/>
            <a:pathLst>
              <a:path w="573404">
                <a:moveTo>
                  <a:pt x="0" y="0"/>
                </a:moveTo>
                <a:lnTo>
                  <a:pt x="573123" y="0"/>
                </a:lnTo>
              </a:path>
            </a:pathLst>
          </a:custGeom>
          <a:ln w="4635">
            <a:solidFill>
              <a:srgbClr val="3C3C3B"/>
            </a:solidFill>
            <a:prstDash val="dot"/>
          </a:ln>
        </p:spPr>
        <p:txBody>
          <a:bodyPr wrap="square" lIns="0" tIns="0" rIns="0" bIns="0" rtlCol="0"/>
          <a:lstStyle/>
          <a:p>
            <a:endParaRPr/>
          </a:p>
        </p:txBody>
      </p:sp>
      <p:sp>
        <p:nvSpPr>
          <p:cNvPr id="19" name="object 19"/>
          <p:cNvSpPr/>
          <p:nvPr/>
        </p:nvSpPr>
        <p:spPr>
          <a:xfrm>
            <a:off x="7703528" y="4626833"/>
            <a:ext cx="1146175" cy="0"/>
          </a:xfrm>
          <a:custGeom>
            <a:avLst/>
            <a:gdLst/>
            <a:ahLst/>
            <a:cxnLst/>
            <a:rect l="l" t="t" r="r" b="b"/>
            <a:pathLst>
              <a:path w="1146175">
                <a:moveTo>
                  <a:pt x="0" y="0"/>
                </a:moveTo>
                <a:lnTo>
                  <a:pt x="1145806" y="0"/>
                </a:lnTo>
              </a:path>
            </a:pathLst>
          </a:custGeom>
          <a:ln w="4635">
            <a:solidFill>
              <a:srgbClr val="3C3C3B"/>
            </a:solidFill>
            <a:prstDash val="dot"/>
          </a:ln>
        </p:spPr>
        <p:txBody>
          <a:bodyPr wrap="square" lIns="0" tIns="0" rIns="0" bIns="0" rtlCol="0"/>
          <a:lstStyle/>
          <a:p>
            <a:endParaRPr/>
          </a:p>
        </p:txBody>
      </p:sp>
      <p:sp>
        <p:nvSpPr>
          <p:cNvPr id="20" name="object 20"/>
          <p:cNvSpPr/>
          <p:nvPr/>
        </p:nvSpPr>
        <p:spPr>
          <a:xfrm>
            <a:off x="10278579" y="4626833"/>
            <a:ext cx="3110865" cy="0"/>
          </a:xfrm>
          <a:custGeom>
            <a:avLst/>
            <a:gdLst/>
            <a:ahLst/>
            <a:cxnLst/>
            <a:rect l="l" t="t" r="r" b="b"/>
            <a:pathLst>
              <a:path w="3110865">
                <a:moveTo>
                  <a:pt x="0" y="0"/>
                </a:moveTo>
                <a:lnTo>
                  <a:pt x="3110664" y="0"/>
                </a:lnTo>
              </a:path>
            </a:pathLst>
          </a:custGeom>
          <a:ln w="4635">
            <a:solidFill>
              <a:srgbClr val="3C3C3B"/>
            </a:solidFill>
            <a:prstDash val="dot"/>
          </a:ln>
        </p:spPr>
        <p:txBody>
          <a:bodyPr wrap="square" lIns="0" tIns="0" rIns="0" bIns="0" rtlCol="0"/>
          <a:lstStyle/>
          <a:p>
            <a:endParaRPr/>
          </a:p>
        </p:txBody>
      </p:sp>
      <p:sp>
        <p:nvSpPr>
          <p:cNvPr id="21" name="object 21"/>
          <p:cNvSpPr/>
          <p:nvPr/>
        </p:nvSpPr>
        <p:spPr>
          <a:xfrm>
            <a:off x="5701159" y="4942556"/>
            <a:ext cx="573405" cy="0"/>
          </a:xfrm>
          <a:custGeom>
            <a:avLst/>
            <a:gdLst/>
            <a:ahLst/>
            <a:cxnLst/>
            <a:rect l="l" t="t" r="r" b="b"/>
            <a:pathLst>
              <a:path w="573404">
                <a:moveTo>
                  <a:pt x="0" y="0"/>
                </a:moveTo>
                <a:lnTo>
                  <a:pt x="573123" y="0"/>
                </a:lnTo>
              </a:path>
            </a:pathLst>
          </a:custGeom>
          <a:ln w="4635">
            <a:solidFill>
              <a:srgbClr val="3C3C3B"/>
            </a:solidFill>
            <a:prstDash val="dot"/>
          </a:ln>
        </p:spPr>
        <p:txBody>
          <a:bodyPr wrap="square" lIns="0" tIns="0" rIns="0" bIns="0" rtlCol="0"/>
          <a:lstStyle/>
          <a:p>
            <a:endParaRPr/>
          </a:p>
        </p:txBody>
      </p:sp>
      <p:sp>
        <p:nvSpPr>
          <p:cNvPr id="22" name="object 22"/>
          <p:cNvSpPr/>
          <p:nvPr/>
        </p:nvSpPr>
        <p:spPr>
          <a:xfrm>
            <a:off x="7703528" y="4942556"/>
            <a:ext cx="1146175" cy="0"/>
          </a:xfrm>
          <a:custGeom>
            <a:avLst/>
            <a:gdLst/>
            <a:ahLst/>
            <a:cxnLst/>
            <a:rect l="l" t="t" r="r" b="b"/>
            <a:pathLst>
              <a:path w="1146175">
                <a:moveTo>
                  <a:pt x="0" y="0"/>
                </a:moveTo>
                <a:lnTo>
                  <a:pt x="1145806" y="0"/>
                </a:lnTo>
              </a:path>
            </a:pathLst>
          </a:custGeom>
          <a:ln w="4635">
            <a:solidFill>
              <a:srgbClr val="3C3C3B"/>
            </a:solidFill>
            <a:prstDash val="dot"/>
          </a:ln>
        </p:spPr>
        <p:txBody>
          <a:bodyPr wrap="square" lIns="0" tIns="0" rIns="0" bIns="0" rtlCol="0"/>
          <a:lstStyle/>
          <a:p>
            <a:endParaRPr/>
          </a:p>
        </p:txBody>
      </p:sp>
      <p:sp>
        <p:nvSpPr>
          <p:cNvPr id="23" name="object 23"/>
          <p:cNvSpPr/>
          <p:nvPr/>
        </p:nvSpPr>
        <p:spPr>
          <a:xfrm>
            <a:off x="10278579" y="4942556"/>
            <a:ext cx="1127760" cy="0"/>
          </a:xfrm>
          <a:custGeom>
            <a:avLst/>
            <a:gdLst/>
            <a:ahLst/>
            <a:cxnLst/>
            <a:rect l="l" t="t" r="r" b="b"/>
            <a:pathLst>
              <a:path w="1127759">
                <a:moveTo>
                  <a:pt x="0" y="0"/>
                </a:moveTo>
                <a:lnTo>
                  <a:pt x="1127264" y="0"/>
                </a:lnTo>
              </a:path>
            </a:pathLst>
          </a:custGeom>
          <a:ln w="4635">
            <a:solidFill>
              <a:srgbClr val="3C3C3B"/>
            </a:solidFill>
            <a:prstDash val="dot"/>
          </a:ln>
        </p:spPr>
        <p:txBody>
          <a:bodyPr wrap="square" lIns="0" tIns="0" rIns="0" bIns="0" rtlCol="0"/>
          <a:lstStyle/>
          <a:p>
            <a:endParaRPr/>
          </a:p>
        </p:txBody>
      </p:sp>
      <p:sp>
        <p:nvSpPr>
          <p:cNvPr id="24" name="object 24"/>
          <p:cNvSpPr/>
          <p:nvPr/>
        </p:nvSpPr>
        <p:spPr>
          <a:xfrm>
            <a:off x="5701159" y="5185897"/>
            <a:ext cx="573405" cy="0"/>
          </a:xfrm>
          <a:custGeom>
            <a:avLst/>
            <a:gdLst/>
            <a:ahLst/>
            <a:cxnLst/>
            <a:rect l="l" t="t" r="r" b="b"/>
            <a:pathLst>
              <a:path w="573404">
                <a:moveTo>
                  <a:pt x="0" y="0"/>
                </a:moveTo>
                <a:lnTo>
                  <a:pt x="573123" y="0"/>
                </a:lnTo>
              </a:path>
            </a:pathLst>
          </a:custGeom>
          <a:ln w="4635">
            <a:solidFill>
              <a:srgbClr val="3C3C3B"/>
            </a:solidFill>
            <a:prstDash val="dot"/>
          </a:ln>
        </p:spPr>
        <p:txBody>
          <a:bodyPr wrap="square" lIns="0" tIns="0" rIns="0" bIns="0" rtlCol="0"/>
          <a:lstStyle/>
          <a:p>
            <a:endParaRPr/>
          </a:p>
        </p:txBody>
      </p:sp>
      <p:sp>
        <p:nvSpPr>
          <p:cNvPr id="25" name="object 25"/>
          <p:cNvSpPr/>
          <p:nvPr/>
        </p:nvSpPr>
        <p:spPr>
          <a:xfrm>
            <a:off x="7703528" y="5185897"/>
            <a:ext cx="1146175" cy="0"/>
          </a:xfrm>
          <a:custGeom>
            <a:avLst/>
            <a:gdLst/>
            <a:ahLst/>
            <a:cxnLst/>
            <a:rect l="l" t="t" r="r" b="b"/>
            <a:pathLst>
              <a:path w="1146175">
                <a:moveTo>
                  <a:pt x="0" y="0"/>
                </a:moveTo>
                <a:lnTo>
                  <a:pt x="1145806" y="0"/>
                </a:lnTo>
              </a:path>
            </a:pathLst>
          </a:custGeom>
          <a:ln w="4635">
            <a:solidFill>
              <a:srgbClr val="3C3C3B"/>
            </a:solidFill>
            <a:prstDash val="dot"/>
          </a:ln>
        </p:spPr>
        <p:txBody>
          <a:bodyPr wrap="square" lIns="0" tIns="0" rIns="0" bIns="0" rtlCol="0"/>
          <a:lstStyle/>
          <a:p>
            <a:endParaRPr/>
          </a:p>
        </p:txBody>
      </p:sp>
      <p:sp>
        <p:nvSpPr>
          <p:cNvPr id="26" name="object 26"/>
          <p:cNvSpPr/>
          <p:nvPr/>
        </p:nvSpPr>
        <p:spPr>
          <a:xfrm>
            <a:off x="10278579" y="5185897"/>
            <a:ext cx="1127760" cy="0"/>
          </a:xfrm>
          <a:custGeom>
            <a:avLst/>
            <a:gdLst/>
            <a:ahLst/>
            <a:cxnLst/>
            <a:rect l="l" t="t" r="r" b="b"/>
            <a:pathLst>
              <a:path w="1127759">
                <a:moveTo>
                  <a:pt x="0" y="0"/>
                </a:moveTo>
                <a:lnTo>
                  <a:pt x="1127264" y="0"/>
                </a:lnTo>
              </a:path>
            </a:pathLst>
          </a:custGeom>
          <a:ln w="4635">
            <a:solidFill>
              <a:srgbClr val="3C3C3B"/>
            </a:solidFill>
            <a:prstDash val="dot"/>
          </a:ln>
        </p:spPr>
        <p:txBody>
          <a:bodyPr wrap="square" lIns="0" tIns="0" rIns="0" bIns="0" rtlCol="0"/>
          <a:lstStyle/>
          <a:p>
            <a:endParaRPr/>
          </a:p>
        </p:txBody>
      </p:sp>
      <p:sp>
        <p:nvSpPr>
          <p:cNvPr id="27" name="object 27"/>
          <p:cNvSpPr/>
          <p:nvPr/>
        </p:nvSpPr>
        <p:spPr>
          <a:xfrm>
            <a:off x="12835090" y="5185897"/>
            <a:ext cx="554355" cy="0"/>
          </a:xfrm>
          <a:custGeom>
            <a:avLst/>
            <a:gdLst/>
            <a:ahLst/>
            <a:cxnLst/>
            <a:rect l="l" t="t" r="r" b="b"/>
            <a:pathLst>
              <a:path w="554355">
                <a:moveTo>
                  <a:pt x="0" y="0"/>
                </a:moveTo>
                <a:lnTo>
                  <a:pt x="554154" y="0"/>
                </a:lnTo>
              </a:path>
            </a:pathLst>
          </a:custGeom>
          <a:ln w="4635">
            <a:solidFill>
              <a:srgbClr val="3C3C3B"/>
            </a:solidFill>
            <a:prstDash val="dot"/>
          </a:ln>
        </p:spPr>
        <p:txBody>
          <a:bodyPr wrap="square" lIns="0" tIns="0" rIns="0" bIns="0" rtlCol="0"/>
          <a:lstStyle/>
          <a:p>
            <a:endParaRPr/>
          </a:p>
        </p:txBody>
      </p:sp>
      <p:sp>
        <p:nvSpPr>
          <p:cNvPr id="28" name="object 28"/>
          <p:cNvSpPr/>
          <p:nvPr/>
        </p:nvSpPr>
        <p:spPr>
          <a:xfrm>
            <a:off x="5701159" y="5419995"/>
            <a:ext cx="573405" cy="0"/>
          </a:xfrm>
          <a:custGeom>
            <a:avLst/>
            <a:gdLst/>
            <a:ahLst/>
            <a:cxnLst/>
            <a:rect l="l" t="t" r="r" b="b"/>
            <a:pathLst>
              <a:path w="573404">
                <a:moveTo>
                  <a:pt x="0" y="0"/>
                </a:moveTo>
                <a:lnTo>
                  <a:pt x="573123" y="0"/>
                </a:lnTo>
              </a:path>
            </a:pathLst>
          </a:custGeom>
          <a:ln w="4635">
            <a:solidFill>
              <a:srgbClr val="3C3C3B"/>
            </a:solidFill>
            <a:prstDash val="dot"/>
          </a:ln>
        </p:spPr>
        <p:txBody>
          <a:bodyPr wrap="square" lIns="0" tIns="0" rIns="0" bIns="0" rtlCol="0"/>
          <a:lstStyle/>
          <a:p>
            <a:endParaRPr/>
          </a:p>
        </p:txBody>
      </p:sp>
      <p:sp>
        <p:nvSpPr>
          <p:cNvPr id="29" name="object 29"/>
          <p:cNvSpPr/>
          <p:nvPr/>
        </p:nvSpPr>
        <p:spPr>
          <a:xfrm>
            <a:off x="7703528" y="5419995"/>
            <a:ext cx="1146175" cy="0"/>
          </a:xfrm>
          <a:custGeom>
            <a:avLst/>
            <a:gdLst/>
            <a:ahLst/>
            <a:cxnLst/>
            <a:rect l="l" t="t" r="r" b="b"/>
            <a:pathLst>
              <a:path w="1146175">
                <a:moveTo>
                  <a:pt x="0" y="0"/>
                </a:moveTo>
                <a:lnTo>
                  <a:pt x="1145806" y="0"/>
                </a:lnTo>
              </a:path>
            </a:pathLst>
          </a:custGeom>
          <a:ln w="4635">
            <a:solidFill>
              <a:srgbClr val="3C3C3B"/>
            </a:solidFill>
            <a:prstDash val="dot"/>
          </a:ln>
        </p:spPr>
        <p:txBody>
          <a:bodyPr wrap="square" lIns="0" tIns="0" rIns="0" bIns="0" rtlCol="0"/>
          <a:lstStyle/>
          <a:p>
            <a:endParaRPr/>
          </a:p>
        </p:txBody>
      </p:sp>
      <p:sp>
        <p:nvSpPr>
          <p:cNvPr id="30" name="object 30"/>
          <p:cNvSpPr/>
          <p:nvPr/>
        </p:nvSpPr>
        <p:spPr>
          <a:xfrm>
            <a:off x="10278579" y="5419995"/>
            <a:ext cx="1127760" cy="0"/>
          </a:xfrm>
          <a:custGeom>
            <a:avLst/>
            <a:gdLst/>
            <a:ahLst/>
            <a:cxnLst/>
            <a:rect l="l" t="t" r="r" b="b"/>
            <a:pathLst>
              <a:path w="1127759">
                <a:moveTo>
                  <a:pt x="0" y="0"/>
                </a:moveTo>
                <a:lnTo>
                  <a:pt x="1127264" y="0"/>
                </a:lnTo>
              </a:path>
            </a:pathLst>
          </a:custGeom>
          <a:ln w="4635">
            <a:solidFill>
              <a:srgbClr val="3C3C3B"/>
            </a:solidFill>
            <a:prstDash val="dot"/>
          </a:ln>
        </p:spPr>
        <p:txBody>
          <a:bodyPr wrap="square" lIns="0" tIns="0" rIns="0" bIns="0" rtlCol="0"/>
          <a:lstStyle/>
          <a:p>
            <a:endParaRPr/>
          </a:p>
        </p:txBody>
      </p:sp>
      <p:sp>
        <p:nvSpPr>
          <p:cNvPr id="31" name="object 31"/>
          <p:cNvSpPr/>
          <p:nvPr/>
        </p:nvSpPr>
        <p:spPr>
          <a:xfrm>
            <a:off x="12835090" y="5419995"/>
            <a:ext cx="554355" cy="0"/>
          </a:xfrm>
          <a:custGeom>
            <a:avLst/>
            <a:gdLst/>
            <a:ahLst/>
            <a:cxnLst/>
            <a:rect l="l" t="t" r="r" b="b"/>
            <a:pathLst>
              <a:path w="554355">
                <a:moveTo>
                  <a:pt x="0" y="0"/>
                </a:moveTo>
                <a:lnTo>
                  <a:pt x="554154" y="0"/>
                </a:lnTo>
              </a:path>
            </a:pathLst>
          </a:custGeom>
          <a:ln w="4635">
            <a:solidFill>
              <a:srgbClr val="3C3C3B"/>
            </a:solidFill>
            <a:prstDash val="dot"/>
          </a:ln>
        </p:spPr>
        <p:txBody>
          <a:bodyPr wrap="square" lIns="0" tIns="0" rIns="0" bIns="0" rtlCol="0"/>
          <a:lstStyle/>
          <a:p>
            <a:endParaRPr/>
          </a:p>
        </p:txBody>
      </p:sp>
      <p:sp>
        <p:nvSpPr>
          <p:cNvPr id="32" name="object 32"/>
          <p:cNvSpPr/>
          <p:nvPr/>
        </p:nvSpPr>
        <p:spPr>
          <a:xfrm>
            <a:off x="5701159" y="5663810"/>
            <a:ext cx="3148330" cy="0"/>
          </a:xfrm>
          <a:custGeom>
            <a:avLst/>
            <a:gdLst/>
            <a:ahLst/>
            <a:cxnLst/>
            <a:rect l="l" t="t" r="r" b="b"/>
            <a:pathLst>
              <a:path w="3148329">
                <a:moveTo>
                  <a:pt x="0" y="0"/>
                </a:moveTo>
                <a:lnTo>
                  <a:pt x="3148175" y="0"/>
                </a:lnTo>
              </a:path>
            </a:pathLst>
          </a:custGeom>
          <a:ln w="3175">
            <a:solidFill>
              <a:srgbClr val="3C3C3B"/>
            </a:solidFill>
          </a:ln>
        </p:spPr>
        <p:txBody>
          <a:bodyPr wrap="square" lIns="0" tIns="0" rIns="0" bIns="0" rtlCol="0"/>
          <a:lstStyle/>
          <a:p>
            <a:endParaRPr/>
          </a:p>
        </p:txBody>
      </p:sp>
      <p:sp>
        <p:nvSpPr>
          <p:cNvPr id="33" name="object 33"/>
          <p:cNvSpPr/>
          <p:nvPr/>
        </p:nvSpPr>
        <p:spPr>
          <a:xfrm>
            <a:off x="10278579" y="5663810"/>
            <a:ext cx="1127760" cy="0"/>
          </a:xfrm>
          <a:custGeom>
            <a:avLst/>
            <a:gdLst/>
            <a:ahLst/>
            <a:cxnLst/>
            <a:rect l="l" t="t" r="r" b="b"/>
            <a:pathLst>
              <a:path w="1127759">
                <a:moveTo>
                  <a:pt x="0" y="0"/>
                </a:moveTo>
                <a:lnTo>
                  <a:pt x="1127264" y="0"/>
                </a:lnTo>
              </a:path>
            </a:pathLst>
          </a:custGeom>
          <a:ln w="3175">
            <a:solidFill>
              <a:srgbClr val="3C3C3B"/>
            </a:solidFill>
          </a:ln>
        </p:spPr>
        <p:txBody>
          <a:bodyPr wrap="square" lIns="0" tIns="0" rIns="0" bIns="0" rtlCol="0"/>
          <a:lstStyle/>
          <a:p>
            <a:endParaRPr/>
          </a:p>
        </p:txBody>
      </p:sp>
      <p:sp>
        <p:nvSpPr>
          <p:cNvPr id="34" name="object 34"/>
          <p:cNvSpPr/>
          <p:nvPr/>
        </p:nvSpPr>
        <p:spPr>
          <a:xfrm>
            <a:off x="5701159" y="5666128"/>
            <a:ext cx="6179185" cy="0"/>
          </a:xfrm>
          <a:custGeom>
            <a:avLst/>
            <a:gdLst/>
            <a:ahLst/>
            <a:cxnLst/>
            <a:rect l="l" t="t" r="r" b="b"/>
            <a:pathLst>
              <a:path w="6179184">
                <a:moveTo>
                  <a:pt x="0" y="0"/>
                </a:moveTo>
                <a:lnTo>
                  <a:pt x="6179055" y="0"/>
                </a:lnTo>
              </a:path>
            </a:pathLst>
          </a:custGeom>
          <a:ln w="3175">
            <a:solidFill>
              <a:srgbClr val="3C3C3B"/>
            </a:solidFill>
          </a:ln>
        </p:spPr>
        <p:txBody>
          <a:bodyPr wrap="square" lIns="0" tIns="0" rIns="0" bIns="0" rtlCol="0"/>
          <a:lstStyle/>
          <a:p>
            <a:endParaRPr/>
          </a:p>
        </p:txBody>
      </p:sp>
      <p:sp>
        <p:nvSpPr>
          <p:cNvPr id="35" name="object 35"/>
          <p:cNvSpPr/>
          <p:nvPr/>
        </p:nvSpPr>
        <p:spPr>
          <a:xfrm>
            <a:off x="12835090" y="5663810"/>
            <a:ext cx="554355" cy="0"/>
          </a:xfrm>
          <a:custGeom>
            <a:avLst/>
            <a:gdLst/>
            <a:ahLst/>
            <a:cxnLst/>
            <a:rect l="l" t="t" r="r" b="b"/>
            <a:pathLst>
              <a:path w="554355">
                <a:moveTo>
                  <a:pt x="0" y="0"/>
                </a:moveTo>
                <a:lnTo>
                  <a:pt x="554154" y="0"/>
                </a:lnTo>
              </a:path>
            </a:pathLst>
          </a:custGeom>
          <a:ln w="3175">
            <a:solidFill>
              <a:srgbClr val="3C3C3B"/>
            </a:solidFill>
          </a:ln>
        </p:spPr>
        <p:txBody>
          <a:bodyPr wrap="square" lIns="0" tIns="0" rIns="0" bIns="0" rtlCol="0"/>
          <a:lstStyle/>
          <a:p>
            <a:endParaRPr/>
          </a:p>
        </p:txBody>
      </p:sp>
      <p:sp>
        <p:nvSpPr>
          <p:cNvPr id="36" name="object 36"/>
          <p:cNvSpPr/>
          <p:nvPr/>
        </p:nvSpPr>
        <p:spPr>
          <a:xfrm>
            <a:off x="12351486" y="5666128"/>
            <a:ext cx="1038225" cy="0"/>
          </a:xfrm>
          <a:custGeom>
            <a:avLst/>
            <a:gdLst/>
            <a:ahLst/>
            <a:cxnLst/>
            <a:rect l="l" t="t" r="r" b="b"/>
            <a:pathLst>
              <a:path w="1038225">
                <a:moveTo>
                  <a:pt x="0" y="0"/>
                </a:moveTo>
                <a:lnTo>
                  <a:pt x="1037757" y="0"/>
                </a:lnTo>
              </a:path>
            </a:pathLst>
          </a:custGeom>
          <a:ln w="3175">
            <a:solidFill>
              <a:srgbClr val="3C3C3B"/>
            </a:solidFill>
          </a:ln>
        </p:spPr>
        <p:txBody>
          <a:bodyPr wrap="square" lIns="0" tIns="0" rIns="0" bIns="0" rtlCol="0"/>
          <a:lstStyle/>
          <a:p>
            <a:endParaRPr/>
          </a:p>
        </p:txBody>
      </p:sp>
      <p:grpSp>
        <p:nvGrpSpPr>
          <p:cNvPr id="37" name="object 37"/>
          <p:cNvGrpSpPr/>
          <p:nvPr/>
        </p:nvGrpSpPr>
        <p:grpSpPr>
          <a:xfrm>
            <a:off x="6274282" y="2163635"/>
            <a:ext cx="1429385" cy="3501390"/>
            <a:chOff x="6274282" y="2163635"/>
            <a:chExt cx="1429385" cy="3501390"/>
          </a:xfrm>
        </p:grpSpPr>
        <p:sp>
          <p:nvSpPr>
            <p:cNvPr id="38" name="object 38"/>
            <p:cNvSpPr/>
            <p:nvPr/>
          </p:nvSpPr>
          <p:spPr>
            <a:xfrm>
              <a:off x="6274282" y="2163635"/>
              <a:ext cx="1429385" cy="130175"/>
            </a:xfrm>
            <a:custGeom>
              <a:avLst/>
              <a:gdLst/>
              <a:ahLst/>
              <a:cxnLst/>
              <a:rect l="l" t="t" r="r" b="b"/>
              <a:pathLst>
                <a:path w="1429384" h="130175">
                  <a:moveTo>
                    <a:pt x="0" y="129590"/>
                  </a:moveTo>
                  <a:lnTo>
                    <a:pt x="1429245" y="129590"/>
                  </a:lnTo>
                  <a:lnTo>
                    <a:pt x="1429245" y="0"/>
                  </a:lnTo>
                  <a:lnTo>
                    <a:pt x="0" y="0"/>
                  </a:lnTo>
                  <a:lnTo>
                    <a:pt x="0" y="129590"/>
                  </a:lnTo>
                  <a:close/>
                </a:path>
              </a:pathLst>
            </a:custGeom>
            <a:solidFill>
              <a:srgbClr val="009479"/>
            </a:solidFill>
          </p:spPr>
          <p:txBody>
            <a:bodyPr wrap="square" lIns="0" tIns="0" rIns="0" bIns="0" rtlCol="0"/>
            <a:lstStyle/>
            <a:p>
              <a:endParaRPr/>
            </a:p>
          </p:txBody>
        </p:sp>
        <p:sp>
          <p:nvSpPr>
            <p:cNvPr id="39" name="object 39"/>
            <p:cNvSpPr/>
            <p:nvPr/>
          </p:nvSpPr>
          <p:spPr>
            <a:xfrm>
              <a:off x="6274282" y="2293226"/>
              <a:ext cx="1429385" cy="406400"/>
            </a:xfrm>
            <a:custGeom>
              <a:avLst/>
              <a:gdLst/>
              <a:ahLst/>
              <a:cxnLst/>
              <a:rect l="l" t="t" r="r" b="b"/>
              <a:pathLst>
                <a:path w="1429384" h="406400">
                  <a:moveTo>
                    <a:pt x="0" y="406209"/>
                  </a:moveTo>
                  <a:lnTo>
                    <a:pt x="1429245" y="406209"/>
                  </a:lnTo>
                  <a:lnTo>
                    <a:pt x="1429245" y="0"/>
                  </a:lnTo>
                  <a:lnTo>
                    <a:pt x="0" y="0"/>
                  </a:lnTo>
                  <a:lnTo>
                    <a:pt x="0" y="406209"/>
                  </a:lnTo>
                  <a:close/>
                </a:path>
              </a:pathLst>
            </a:custGeom>
            <a:solidFill>
              <a:srgbClr val="F7B300"/>
            </a:solidFill>
          </p:spPr>
          <p:txBody>
            <a:bodyPr wrap="square" lIns="0" tIns="0" rIns="0" bIns="0" rtlCol="0"/>
            <a:lstStyle/>
            <a:p>
              <a:endParaRPr/>
            </a:p>
          </p:txBody>
        </p:sp>
        <p:sp>
          <p:nvSpPr>
            <p:cNvPr id="40" name="object 40"/>
            <p:cNvSpPr/>
            <p:nvPr/>
          </p:nvSpPr>
          <p:spPr>
            <a:xfrm>
              <a:off x="6274282" y="2699435"/>
              <a:ext cx="1429385" cy="709295"/>
            </a:xfrm>
            <a:custGeom>
              <a:avLst/>
              <a:gdLst/>
              <a:ahLst/>
              <a:cxnLst/>
              <a:rect l="l" t="t" r="r" b="b"/>
              <a:pathLst>
                <a:path w="1429384" h="709295">
                  <a:moveTo>
                    <a:pt x="0" y="708710"/>
                  </a:moveTo>
                  <a:lnTo>
                    <a:pt x="1429245" y="708710"/>
                  </a:lnTo>
                  <a:lnTo>
                    <a:pt x="1429245" y="0"/>
                  </a:lnTo>
                  <a:lnTo>
                    <a:pt x="0" y="0"/>
                  </a:lnTo>
                  <a:lnTo>
                    <a:pt x="0" y="708710"/>
                  </a:lnTo>
                  <a:close/>
                </a:path>
              </a:pathLst>
            </a:custGeom>
            <a:solidFill>
              <a:srgbClr val="575756"/>
            </a:solidFill>
          </p:spPr>
          <p:txBody>
            <a:bodyPr wrap="square" lIns="0" tIns="0" rIns="0" bIns="0" rtlCol="0"/>
            <a:lstStyle/>
            <a:p>
              <a:endParaRPr/>
            </a:p>
          </p:txBody>
        </p:sp>
        <p:sp>
          <p:nvSpPr>
            <p:cNvPr id="41" name="object 41"/>
            <p:cNvSpPr/>
            <p:nvPr/>
          </p:nvSpPr>
          <p:spPr>
            <a:xfrm>
              <a:off x="6274282" y="3408146"/>
              <a:ext cx="1429385" cy="1246505"/>
            </a:xfrm>
            <a:custGeom>
              <a:avLst/>
              <a:gdLst/>
              <a:ahLst/>
              <a:cxnLst/>
              <a:rect l="l" t="t" r="r" b="b"/>
              <a:pathLst>
                <a:path w="1429384" h="1246504">
                  <a:moveTo>
                    <a:pt x="0" y="1246377"/>
                  </a:moveTo>
                  <a:lnTo>
                    <a:pt x="1429245" y="1246377"/>
                  </a:lnTo>
                  <a:lnTo>
                    <a:pt x="1429245" y="0"/>
                  </a:lnTo>
                  <a:lnTo>
                    <a:pt x="0" y="0"/>
                  </a:lnTo>
                  <a:lnTo>
                    <a:pt x="0" y="1246377"/>
                  </a:lnTo>
                  <a:close/>
                </a:path>
              </a:pathLst>
            </a:custGeom>
            <a:solidFill>
              <a:srgbClr val="F8E500"/>
            </a:solidFill>
          </p:spPr>
          <p:txBody>
            <a:bodyPr wrap="square" lIns="0" tIns="0" rIns="0" bIns="0" rtlCol="0"/>
            <a:lstStyle/>
            <a:p>
              <a:endParaRPr/>
            </a:p>
          </p:txBody>
        </p:sp>
        <p:sp>
          <p:nvSpPr>
            <p:cNvPr id="42" name="object 42"/>
            <p:cNvSpPr/>
            <p:nvPr/>
          </p:nvSpPr>
          <p:spPr>
            <a:xfrm>
              <a:off x="6274282" y="4654524"/>
              <a:ext cx="1429385" cy="1010919"/>
            </a:xfrm>
            <a:custGeom>
              <a:avLst/>
              <a:gdLst/>
              <a:ahLst/>
              <a:cxnLst/>
              <a:rect l="l" t="t" r="r" b="b"/>
              <a:pathLst>
                <a:path w="1429384" h="1010920">
                  <a:moveTo>
                    <a:pt x="1429245" y="0"/>
                  </a:moveTo>
                  <a:lnTo>
                    <a:pt x="0" y="0"/>
                  </a:lnTo>
                  <a:lnTo>
                    <a:pt x="0" y="1010437"/>
                  </a:lnTo>
                  <a:lnTo>
                    <a:pt x="1429245" y="1010437"/>
                  </a:lnTo>
                  <a:lnTo>
                    <a:pt x="1429245" y="0"/>
                  </a:lnTo>
                  <a:close/>
                </a:path>
              </a:pathLst>
            </a:custGeom>
            <a:solidFill>
              <a:srgbClr val="0FB1E3"/>
            </a:solidFill>
          </p:spPr>
          <p:txBody>
            <a:bodyPr wrap="square" lIns="0" tIns="0" rIns="0" bIns="0" rtlCol="0"/>
            <a:lstStyle/>
            <a:p>
              <a:endParaRPr/>
            </a:p>
          </p:txBody>
        </p:sp>
      </p:grpSp>
      <p:grpSp>
        <p:nvGrpSpPr>
          <p:cNvPr id="43" name="object 43"/>
          <p:cNvGrpSpPr/>
          <p:nvPr/>
        </p:nvGrpSpPr>
        <p:grpSpPr>
          <a:xfrm>
            <a:off x="8847296" y="2455252"/>
            <a:ext cx="1433830" cy="3211830"/>
            <a:chOff x="8847296" y="2455252"/>
            <a:chExt cx="1433830" cy="3211830"/>
          </a:xfrm>
        </p:grpSpPr>
        <p:sp>
          <p:nvSpPr>
            <p:cNvPr id="44" name="object 44"/>
            <p:cNvSpPr/>
            <p:nvPr/>
          </p:nvSpPr>
          <p:spPr>
            <a:xfrm>
              <a:off x="8849334" y="2455252"/>
              <a:ext cx="1429385" cy="119380"/>
            </a:xfrm>
            <a:custGeom>
              <a:avLst/>
              <a:gdLst/>
              <a:ahLst/>
              <a:cxnLst/>
              <a:rect l="l" t="t" r="r" b="b"/>
              <a:pathLst>
                <a:path w="1429384" h="119380">
                  <a:moveTo>
                    <a:pt x="0" y="118783"/>
                  </a:moveTo>
                  <a:lnTo>
                    <a:pt x="1429245" y="118783"/>
                  </a:lnTo>
                  <a:lnTo>
                    <a:pt x="1429245" y="0"/>
                  </a:lnTo>
                  <a:lnTo>
                    <a:pt x="0" y="0"/>
                  </a:lnTo>
                  <a:lnTo>
                    <a:pt x="0" y="118783"/>
                  </a:lnTo>
                  <a:close/>
                </a:path>
              </a:pathLst>
            </a:custGeom>
            <a:solidFill>
              <a:srgbClr val="F7B300"/>
            </a:solidFill>
          </p:spPr>
          <p:txBody>
            <a:bodyPr wrap="square" lIns="0" tIns="0" rIns="0" bIns="0" rtlCol="0"/>
            <a:lstStyle/>
            <a:p>
              <a:endParaRPr/>
            </a:p>
          </p:txBody>
        </p:sp>
        <p:sp>
          <p:nvSpPr>
            <p:cNvPr id="45" name="object 45"/>
            <p:cNvSpPr/>
            <p:nvPr/>
          </p:nvSpPr>
          <p:spPr>
            <a:xfrm>
              <a:off x="8849334" y="2574035"/>
              <a:ext cx="1429385" cy="488315"/>
            </a:xfrm>
            <a:custGeom>
              <a:avLst/>
              <a:gdLst/>
              <a:ahLst/>
              <a:cxnLst/>
              <a:rect l="l" t="t" r="r" b="b"/>
              <a:pathLst>
                <a:path w="1429384" h="488314">
                  <a:moveTo>
                    <a:pt x="0" y="487908"/>
                  </a:moveTo>
                  <a:lnTo>
                    <a:pt x="1429245" y="487908"/>
                  </a:lnTo>
                  <a:lnTo>
                    <a:pt x="1429245" y="0"/>
                  </a:lnTo>
                  <a:lnTo>
                    <a:pt x="0" y="0"/>
                  </a:lnTo>
                  <a:lnTo>
                    <a:pt x="0" y="487908"/>
                  </a:lnTo>
                  <a:close/>
                </a:path>
              </a:pathLst>
            </a:custGeom>
            <a:solidFill>
              <a:srgbClr val="575756"/>
            </a:solidFill>
          </p:spPr>
          <p:txBody>
            <a:bodyPr wrap="square" lIns="0" tIns="0" rIns="0" bIns="0" rtlCol="0"/>
            <a:lstStyle/>
            <a:p>
              <a:endParaRPr/>
            </a:p>
          </p:txBody>
        </p:sp>
        <p:sp>
          <p:nvSpPr>
            <p:cNvPr id="46" name="object 46"/>
            <p:cNvSpPr/>
            <p:nvPr/>
          </p:nvSpPr>
          <p:spPr>
            <a:xfrm>
              <a:off x="8849334" y="2946420"/>
              <a:ext cx="1429385" cy="2719070"/>
            </a:xfrm>
            <a:custGeom>
              <a:avLst/>
              <a:gdLst/>
              <a:ahLst/>
              <a:cxnLst/>
              <a:rect l="l" t="t" r="r" b="b"/>
              <a:pathLst>
                <a:path w="1429384" h="2719070">
                  <a:moveTo>
                    <a:pt x="1429245" y="2718549"/>
                  </a:moveTo>
                  <a:lnTo>
                    <a:pt x="0" y="2718549"/>
                  </a:lnTo>
                  <a:lnTo>
                    <a:pt x="0" y="0"/>
                  </a:lnTo>
                  <a:lnTo>
                    <a:pt x="1429245" y="0"/>
                  </a:lnTo>
                  <a:lnTo>
                    <a:pt x="1429245" y="2718549"/>
                  </a:lnTo>
                  <a:close/>
                </a:path>
              </a:pathLst>
            </a:custGeom>
            <a:ln w="4076">
              <a:solidFill>
                <a:srgbClr val="575756"/>
              </a:solidFill>
            </a:ln>
          </p:spPr>
          <p:txBody>
            <a:bodyPr wrap="square" lIns="0" tIns="0" rIns="0" bIns="0" rtlCol="0"/>
            <a:lstStyle/>
            <a:p>
              <a:endParaRPr/>
            </a:p>
          </p:txBody>
        </p:sp>
        <p:sp>
          <p:nvSpPr>
            <p:cNvPr id="47" name="object 47"/>
            <p:cNvSpPr/>
            <p:nvPr/>
          </p:nvSpPr>
          <p:spPr>
            <a:xfrm>
              <a:off x="8849334" y="3061944"/>
              <a:ext cx="1429385" cy="125095"/>
            </a:xfrm>
            <a:custGeom>
              <a:avLst/>
              <a:gdLst/>
              <a:ahLst/>
              <a:cxnLst/>
              <a:rect l="l" t="t" r="r" b="b"/>
              <a:pathLst>
                <a:path w="1429384" h="125094">
                  <a:moveTo>
                    <a:pt x="0" y="124790"/>
                  </a:moveTo>
                  <a:lnTo>
                    <a:pt x="1429245" y="124790"/>
                  </a:lnTo>
                  <a:lnTo>
                    <a:pt x="1429245" y="0"/>
                  </a:lnTo>
                  <a:lnTo>
                    <a:pt x="0" y="0"/>
                  </a:lnTo>
                  <a:lnTo>
                    <a:pt x="0" y="124790"/>
                  </a:lnTo>
                  <a:close/>
                </a:path>
              </a:pathLst>
            </a:custGeom>
            <a:solidFill>
              <a:srgbClr val="F8E500"/>
            </a:solidFill>
          </p:spPr>
          <p:txBody>
            <a:bodyPr wrap="square" lIns="0" tIns="0" rIns="0" bIns="0" rtlCol="0"/>
            <a:lstStyle/>
            <a:p>
              <a:endParaRPr/>
            </a:p>
          </p:txBody>
        </p:sp>
        <p:sp>
          <p:nvSpPr>
            <p:cNvPr id="48" name="object 48"/>
            <p:cNvSpPr/>
            <p:nvPr/>
          </p:nvSpPr>
          <p:spPr>
            <a:xfrm>
              <a:off x="8849334" y="3186734"/>
              <a:ext cx="1429385" cy="2478405"/>
            </a:xfrm>
            <a:custGeom>
              <a:avLst/>
              <a:gdLst/>
              <a:ahLst/>
              <a:cxnLst/>
              <a:rect l="l" t="t" r="r" b="b"/>
              <a:pathLst>
                <a:path w="1429384" h="2478404">
                  <a:moveTo>
                    <a:pt x="1429245" y="0"/>
                  </a:moveTo>
                  <a:lnTo>
                    <a:pt x="0" y="0"/>
                  </a:lnTo>
                  <a:lnTo>
                    <a:pt x="0" y="2478227"/>
                  </a:lnTo>
                  <a:lnTo>
                    <a:pt x="1429245" y="2478227"/>
                  </a:lnTo>
                  <a:lnTo>
                    <a:pt x="1429245" y="0"/>
                  </a:lnTo>
                  <a:close/>
                </a:path>
              </a:pathLst>
            </a:custGeom>
            <a:solidFill>
              <a:srgbClr val="0FB1E3"/>
            </a:solidFill>
          </p:spPr>
          <p:txBody>
            <a:bodyPr wrap="square" lIns="0" tIns="0" rIns="0" bIns="0" rtlCol="0"/>
            <a:lstStyle/>
            <a:p>
              <a:endParaRPr/>
            </a:p>
          </p:txBody>
        </p:sp>
      </p:grpSp>
      <p:grpSp>
        <p:nvGrpSpPr>
          <p:cNvPr id="49" name="object 49"/>
          <p:cNvGrpSpPr/>
          <p:nvPr/>
        </p:nvGrpSpPr>
        <p:grpSpPr>
          <a:xfrm>
            <a:off x="11405844" y="4777752"/>
            <a:ext cx="1429385" cy="360045"/>
            <a:chOff x="11405844" y="4777752"/>
            <a:chExt cx="1429385" cy="360045"/>
          </a:xfrm>
        </p:grpSpPr>
        <p:sp>
          <p:nvSpPr>
            <p:cNvPr id="50" name="object 50"/>
            <p:cNvSpPr/>
            <p:nvPr/>
          </p:nvSpPr>
          <p:spPr>
            <a:xfrm>
              <a:off x="11405845" y="4777765"/>
              <a:ext cx="1429385" cy="234315"/>
            </a:xfrm>
            <a:custGeom>
              <a:avLst/>
              <a:gdLst/>
              <a:ahLst/>
              <a:cxnLst/>
              <a:rect l="l" t="t" r="r" b="b"/>
              <a:pathLst>
                <a:path w="1429384" h="234314">
                  <a:moveTo>
                    <a:pt x="1429245" y="0"/>
                  </a:moveTo>
                  <a:lnTo>
                    <a:pt x="0" y="0"/>
                  </a:lnTo>
                  <a:lnTo>
                    <a:pt x="0" y="210070"/>
                  </a:lnTo>
                  <a:lnTo>
                    <a:pt x="0" y="234289"/>
                  </a:lnTo>
                  <a:lnTo>
                    <a:pt x="1429245" y="234289"/>
                  </a:lnTo>
                  <a:lnTo>
                    <a:pt x="1429245" y="210070"/>
                  </a:lnTo>
                  <a:lnTo>
                    <a:pt x="1429245" y="0"/>
                  </a:lnTo>
                  <a:close/>
                </a:path>
              </a:pathLst>
            </a:custGeom>
            <a:solidFill>
              <a:srgbClr val="009479"/>
            </a:solidFill>
          </p:spPr>
          <p:txBody>
            <a:bodyPr wrap="square" lIns="0" tIns="0" rIns="0" bIns="0" rtlCol="0"/>
            <a:lstStyle/>
            <a:p>
              <a:endParaRPr/>
            </a:p>
          </p:txBody>
        </p:sp>
        <p:sp>
          <p:nvSpPr>
            <p:cNvPr id="51" name="object 51"/>
            <p:cNvSpPr/>
            <p:nvPr/>
          </p:nvSpPr>
          <p:spPr>
            <a:xfrm>
              <a:off x="11405844" y="5012054"/>
              <a:ext cx="1429385" cy="80010"/>
            </a:xfrm>
            <a:custGeom>
              <a:avLst/>
              <a:gdLst/>
              <a:ahLst/>
              <a:cxnLst/>
              <a:rect l="l" t="t" r="r" b="b"/>
              <a:pathLst>
                <a:path w="1429384" h="80010">
                  <a:moveTo>
                    <a:pt x="0" y="79413"/>
                  </a:moveTo>
                  <a:lnTo>
                    <a:pt x="1429245" y="79413"/>
                  </a:lnTo>
                  <a:lnTo>
                    <a:pt x="1429245" y="0"/>
                  </a:lnTo>
                  <a:lnTo>
                    <a:pt x="0" y="0"/>
                  </a:lnTo>
                  <a:lnTo>
                    <a:pt x="0" y="79413"/>
                  </a:lnTo>
                  <a:close/>
                </a:path>
              </a:pathLst>
            </a:custGeom>
            <a:solidFill>
              <a:srgbClr val="F7B300"/>
            </a:solidFill>
          </p:spPr>
          <p:txBody>
            <a:bodyPr wrap="square" lIns="0" tIns="0" rIns="0" bIns="0" rtlCol="0"/>
            <a:lstStyle/>
            <a:p>
              <a:endParaRPr/>
            </a:p>
          </p:txBody>
        </p:sp>
        <p:sp>
          <p:nvSpPr>
            <p:cNvPr id="52" name="object 52"/>
            <p:cNvSpPr/>
            <p:nvPr/>
          </p:nvSpPr>
          <p:spPr>
            <a:xfrm>
              <a:off x="11405844" y="5091467"/>
              <a:ext cx="1429385" cy="46355"/>
            </a:xfrm>
            <a:custGeom>
              <a:avLst/>
              <a:gdLst/>
              <a:ahLst/>
              <a:cxnLst/>
              <a:rect l="l" t="t" r="r" b="b"/>
              <a:pathLst>
                <a:path w="1429384" h="46354">
                  <a:moveTo>
                    <a:pt x="0" y="45910"/>
                  </a:moveTo>
                  <a:lnTo>
                    <a:pt x="1429245" y="45910"/>
                  </a:lnTo>
                  <a:lnTo>
                    <a:pt x="1429245" y="0"/>
                  </a:lnTo>
                  <a:lnTo>
                    <a:pt x="0" y="0"/>
                  </a:lnTo>
                  <a:lnTo>
                    <a:pt x="0" y="45910"/>
                  </a:lnTo>
                  <a:close/>
                </a:path>
              </a:pathLst>
            </a:custGeom>
            <a:solidFill>
              <a:srgbClr val="575756"/>
            </a:solidFill>
          </p:spPr>
          <p:txBody>
            <a:bodyPr wrap="square" lIns="0" tIns="0" rIns="0" bIns="0" rtlCol="0"/>
            <a:lstStyle/>
            <a:p>
              <a:endParaRPr/>
            </a:p>
          </p:txBody>
        </p:sp>
      </p:grpSp>
      <p:grpSp>
        <p:nvGrpSpPr>
          <p:cNvPr id="53" name="object 53"/>
          <p:cNvGrpSpPr/>
          <p:nvPr/>
        </p:nvGrpSpPr>
        <p:grpSpPr>
          <a:xfrm>
            <a:off x="11405844" y="5137378"/>
            <a:ext cx="1429385" cy="527685"/>
            <a:chOff x="11405844" y="5137378"/>
            <a:chExt cx="1429385" cy="527685"/>
          </a:xfrm>
        </p:grpSpPr>
        <p:sp>
          <p:nvSpPr>
            <p:cNvPr id="54" name="object 54"/>
            <p:cNvSpPr/>
            <p:nvPr/>
          </p:nvSpPr>
          <p:spPr>
            <a:xfrm>
              <a:off x="11405845" y="5137378"/>
              <a:ext cx="1429385" cy="337820"/>
            </a:xfrm>
            <a:custGeom>
              <a:avLst/>
              <a:gdLst/>
              <a:ahLst/>
              <a:cxnLst/>
              <a:rect l="l" t="t" r="r" b="b"/>
              <a:pathLst>
                <a:path w="1429384" h="337820">
                  <a:moveTo>
                    <a:pt x="1429245" y="0"/>
                  </a:moveTo>
                  <a:lnTo>
                    <a:pt x="0" y="0"/>
                  </a:lnTo>
                  <a:lnTo>
                    <a:pt x="0" y="295059"/>
                  </a:lnTo>
                  <a:lnTo>
                    <a:pt x="0" y="337616"/>
                  </a:lnTo>
                  <a:lnTo>
                    <a:pt x="1429245" y="337616"/>
                  </a:lnTo>
                  <a:lnTo>
                    <a:pt x="1429245" y="295059"/>
                  </a:lnTo>
                  <a:lnTo>
                    <a:pt x="1429245" y="0"/>
                  </a:lnTo>
                  <a:close/>
                </a:path>
              </a:pathLst>
            </a:custGeom>
            <a:solidFill>
              <a:srgbClr val="575756"/>
            </a:solidFill>
          </p:spPr>
          <p:txBody>
            <a:bodyPr wrap="square" lIns="0" tIns="0" rIns="0" bIns="0" rtlCol="0"/>
            <a:lstStyle/>
            <a:p>
              <a:endParaRPr/>
            </a:p>
          </p:txBody>
        </p:sp>
        <p:sp>
          <p:nvSpPr>
            <p:cNvPr id="55" name="object 55"/>
            <p:cNvSpPr/>
            <p:nvPr/>
          </p:nvSpPr>
          <p:spPr>
            <a:xfrm>
              <a:off x="11405844" y="5474995"/>
              <a:ext cx="1429385" cy="124460"/>
            </a:xfrm>
            <a:custGeom>
              <a:avLst/>
              <a:gdLst/>
              <a:ahLst/>
              <a:cxnLst/>
              <a:rect l="l" t="t" r="r" b="b"/>
              <a:pathLst>
                <a:path w="1429384" h="124460">
                  <a:moveTo>
                    <a:pt x="0" y="124040"/>
                  </a:moveTo>
                  <a:lnTo>
                    <a:pt x="1429245" y="124040"/>
                  </a:lnTo>
                  <a:lnTo>
                    <a:pt x="1429245" y="0"/>
                  </a:lnTo>
                  <a:lnTo>
                    <a:pt x="0" y="0"/>
                  </a:lnTo>
                  <a:lnTo>
                    <a:pt x="0" y="124040"/>
                  </a:lnTo>
                  <a:close/>
                </a:path>
              </a:pathLst>
            </a:custGeom>
            <a:solidFill>
              <a:srgbClr val="F8E500"/>
            </a:solidFill>
          </p:spPr>
          <p:txBody>
            <a:bodyPr wrap="square" lIns="0" tIns="0" rIns="0" bIns="0" rtlCol="0"/>
            <a:lstStyle/>
            <a:p>
              <a:endParaRPr/>
            </a:p>
          </p:txBody>
        </p:sp>
        <p:sp>
          <p:nvSpPr>
            <p:cNvPr id="56" name="object 56"/>
            <p:cNvSpPr/>
            <p:nvPr/>
          </p:nvSpPr>
          <p:spPr>
            <a:xfrm>
              <a:off x="11405844" y="5599036"/>
              <a:ext cx="1429385" cy="66040"/>
            </a:xfrm>
            <a:custGeom>
              <a:avLst/>
              <a:gdLst/>
              <a:ahLst/>
              <a:cxnLst/>
              <a:rect l="l" t="t" r="r" b="b"/>
              <a:pathLst>
                <a:path w="1429384" h="66039">
                  <a:moveTo>
                    <a:pt x="1429245" y="0"/>
                  </a:moveTo>
                  <a:lnTo>
                    <a:pt x="0" y="0"/>
                  </a:lnTo>
                  <a:lnTo>
                    <a:pt x="0" y="65925"/>
                  </a:lnTo>
                  <a:lnTo>
                    <a:pt x="1429245" y="65925"/>
                  </a:lnTo>
                  <a:lnTo>
                    <a:pt x="1429245" y="0"/>
                  </a:lnTo>
                  <a:close/>
                </a:path>
              </a:pathLst>
            </a:custGeom>
            <a:solidFill>
              <a:srgbClr val="0FB1E3"/>
            </a:solidFill>
          </p:spPr>
          <p:txBody>
            <a:bodyPr wrap="square" lIns="0" tIns="0" rIns="0" bIns="0" rtlCol="0"/>
            <a:lstStyle/>
            <a:p>
              <a:endParaRPr/>
            </a:p>
          </p:txBody>
        </p:sp>
      </p:grpSp>
      <p:grpSp>
        <p:nvGrpSpPr>
          <p:cNvPr id="57" name="object 57"/>
          <p:cNvGrpSpPr/>
          <p:nvPr/>
        </p:nvGrpSpPr>
        <p:grpSpPr>
          <a:xfrm>
            <a:off x="8797521" y="4664307"/>
            <a:ext cx="1500505" cy="87630"/>
            <a:chOff x="8797521" y="4664307"/>
            <a:chExt cx="1500505" cy="87630"/>
          </a:xfrm>
        </p:grpSpPr>
        <p:sp>
          <p:nvSpPr>
            <p:cNvPr id="58" name="object 58"/>
            <p:cNvSpPr/>
            <p:nvPr/>
          </p:nvSpPr>
          <p:spPr>
            <a:xfrm>
              <a:off x="8802149" y="4668930"/>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99"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99"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59" name="object 59"/>
            <p:cNvSpPr/>
            <p:nvPr/>
          </p:nvSpPr>
          <p:spPr>
            <a:xfrm>
              <a:off x="8802150" y="4668936"/>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60" name="object 60"/>
            <p:cNvSpPr/>
            <p:nvPr/>
          </p:nvSpPr>
          <p:spPr>
            <a:xfrm>
              <a:off x="8802150" y="4724513"/>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61" name="object 61"/>
          <p:cNvGrpSpPr/>
          <p:nvPr/>
        </p:nvGrpSpPr>
        <p:grpSpPr>
          <a:xfrm>
            <a:off x="8797521" y="3978861"/>
            <a:ext cx="1500505" cy="87630"/>
            <a:chOff x="8797521" y="3978861"/>
            <a:chExt cx="1500505" cy="87630"/>
          </a:xfrm>
        </p:grpSpPr>
        <p:sp>
          <p:nvSpPr>
            <p:cNvPr id="62" name="object 62"/>
            <p:cNvSpPr/>
            <p:nvPr/>
          </p:nvSpPr>
          <p:spPr>
            <a:xfrm>
              <a:off x="8802149" y="3983485"/>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99"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99"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63" name="object 63"/>
            <p:cNvSpPr/>
            <p:nvPr/>
          </p:nvSpPr>
          <p:spPr>
            <a:xfrm>
              <a:off x="8802150" y="3983490"/>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64" name="object 64"/>
            <p:cNvSpPr/>
            <p:nvPr/>
          </p:nvSpPr>
          <p:spPr>
            <a:xfrm>
              <a:off x="8802150" y="4039067"/>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65" name="object 65"/>
          <p:cNvGrpSpPr/>
          <p:nvPr/>
        </p:nvGrpSpPr>
        <p:grpSpPr>
          <a:xfrm>
            <a:off x="8797521" y="3251925"/>
            <a:ext cx="1500505" cy="87630"/>
            <a:chOff x="8797521" y="3251925"/>
            <a:chExt cx="1500505" cy="87630"/>
          </a:xfrm>
        </p:grpSpPr>
        <p:sp>
          <p:nvSpPr>
            <p:cNvPr id="66" name="object 66"/>
            <p:cNvSpPr/>
            <p:nvPr/>
          </p:nvSpPr>
          <p:spPr>
            <a:xfrm>
              <a:off x="8802149" y="3256549"/>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99"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99"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67" name="object 67"/>
            <p:cNvSpPr/>
            <p:nvPr/>
          </p:nvSpPr>
          <p:spPr>
            <a:xfrm>
              <a:off x="8802150" y="3256554"/>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68" name="object 68"/>
            <p:cNvSpPr/>
            <p:nvPr/>
          </p:nvSpPr>
          <p:spPr>
            <a:xfrm>
              <a:off x="8802150" y="3312130"/>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69" name="object 69"/>
          <p:cNvGrpSpPr/>
          <p:nvPr/>
        </p:nvGrpSpPr>
        <p:grpSpPr>
          <a:xfrm>
            <a:off x="8797521" y="3076822"/>
            <a:ext cx="1500505" cy="87630"/>
            <a:chOff x="8797521" y="3076822"/>
            <a:chExt cx="1500505" cy="87630"/>
          </a:xfrm>
        </p:grpSpPr>
        <p:sp>
          <p:nvSpPr>
            <p:cNvPr id="70" name="object 70"/>
            <p:cNvSpPr/>
            <p:nvPr/>
          </p:nvSpPr>
          <p:spPr>
            <a:xfrm>
              <a:off x="8802149" y="3081445"/>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99"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99"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71" name="object 71"/>
            <p:cNvSpPr/>
            <p:nvPr/>
          </p:nvSpPr>
          <p:spPr>
            <a:xfrm>
              <a:off x="8802150" y="3081451"/>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72" name="object 72"/>
            <p:cNvSpPr/>
            <p:nvPr/>
          </p:nvSpPr>
          <p:spPr>
            <a:xfrm>
              <a:off x="8802150" y="3137028"/>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73" name="object 73"/>
          <p:cNvGrpSpPr/>
          <p:nvPr/>
        </p:nvGrpSpPr>
        <p:grpSpPr>
          <a:xfrm>
            <a:off x="8797521" y="2836562"/>
            <a:ext cx="1500505" cy="87630"/>
            <a:chOff x="8797521" y="2836562"/>
            <a:chExt cx="1500505" cy="87630"/>
          </a:xfrm>
        </p:grpSpPr>
        <p:sp>
          <p:nvSpPr>
            <p:cNvPr id="74" name="object 74"/>
            <p:cNvSpPr/>
            <p:nvPr/>
          </p:nvSpPr>
          <p:spPr>
            <a:xfrm>
              <a:off x="8802149" y="2841185"/>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99"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99"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75" name="object 75"/>
            <p:cNvSpPr/>
            <p:nvPr/>
          </p:nvSpPr>
          <p:spPr>
            <a:xfrm>
              <a:off x="8802150" y="2841191"/>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76" name="object 76"/>
            <p:cNvSpPr/>
            <p:nvPr/>
          </p:nvSpPr>
          <p:spPr>
            <a:xfrm>
              <a:off x="8802150" y="2896768"/>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77" name="object 77"/>
          <p:cNvGrpSpPr/>
          <p:nvPr/>
        </p:nvGrpSpPr>
        <p:grpSpPr>
          <a:xfrm>
            <a:off x="8797521" y="2473093"/>
            <a:ext cx="1500505" cy="210820"/>
            <a:chOff x="8797521" y="2473093"/>
            <a:chExt cx="1500505" cy="210820"/>
          </a:xfrm>
        </p:grpSpPr>
        <p:sp>
          <p:nvSpPr>
            <p:cNvPr id="78" name="object 78"/>
            <p:cNvSpPr/>
            <p:nvPr/>
          </p:nvSpPr>
          <p:spPr>
            <a:xfrm>
              <a:off x="8802149" y="2600926"/>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99"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99"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79" name="object 79"/>
            <p:cNvSpPr/>
            <p:nvPr/>
          </p:nvSpPr>
          <p:spPr>
            <a:xfrm>
              <a:off x="8802150" y="2600933"/>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80" name="object 80"/>
            <p:cNvSpPr/>
            <p:nvPr/>
          </p:nvSpPr>
          <p:spPr>
            <a:xfrm>
              <a:off x="8802150" y="2656509"/>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81" name="object 81"/>
            <p:cNvSpPr/>
            <p:nvPr/>
          </p:nvSpPr>
          <p:spPr>
            <a:xfrm>
              <a:off x="8802149" y="2477715"/>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99"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99"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82" name="object 82"/>
            <p:cNvSpPr/>
            <p:nvPr/>
          </p:nvSpPr>
          <p:spPr>
            <a:xfrm>
              <a:off x="8802150" y="2477722"/>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83" name="object 83"/>
            <p:cNvSpPr/>
            <p:nvPr/>
          </p:nvSpPr>
          <p:spPr>
            <a:xfrm>
              <a:off x="8802150" y="2533299"/>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84" name="object 84"/>
          <p:cNvGrpSpPr/>
          <p:nvPr/>
        </p:nvGrpSpPr>
        <p:grpSpPr>
          <a:xfrm>
            <a:off x="6241000" y="4664307"/>
            <a:ext cx="1500505" cy="87630"/>
            <a:chOff x="6241000" y="4664307"/>
            <a:chExt cx="1500505" cy="87630"/>
          </a:xfrm>
        </p:grpSpPr>
        <p:sp>
          <p:nvSpPr>
            <p:cNvPr id="85" name="object 85"/>
            <p:cNvSpPr/>
            <p:nvPr/>
          </p:nvSpPr>
          <p:spPr>
            <a:xfrm>
              <a:off x="6245628" y="4668930"/>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86"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86"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86" name="object 86"/>
            <p:cNvSpPr/>
            <p:nvPr/>
          </p:nvSpPr>
          <p:spPr>
            <a:xfrm>
              <a:off x="6245629" y="4668936"/>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87" name="object 87"/>
            <p:cNvSpPr/>
            <p:nvPr/>
          </p:nvSpPr>
          <p:spPr>
            <a:xfrm>
              <a:off x="6245629" y="4724513"/>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88" name="object 88"/>
          <p:cNvGrpSpPr/>
          <p:nvPr/>
        </p:nvGrpSpPr>
        <p:grpSpPr>
          <a:xfrm>
            <a:off x="6241000" y="3978861"/>
            <a:ext cx="1500505" cy="87630"/>
            <a:chOff x="6241000" y="3978861"/>
            <a:chExt cx="1500505" cy="87630"/>
          </a:xfrm>
        </p:grpSpPr>
        <p:sp>
          <p:nvSpPr>
            <p:cNvPr id="89" name="object 89"/>
            <p:cNvSpPr/>
            <p:nvPr/>
          </p:nvSpPr>
          <p:spPr>
            <a:xfrm>
              <a:off x="6245628" y="3983485"/>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86"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86"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90" name="object 90"/>
            <p:cNvSpPr/>
            <p:nvPr/>
          </p:nvSpPr>
          <p:spPr>
            <a:xfrm>
              <a:off x="6245629" y="3983490"/>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91" name="object 91"/>
            <p:cNvSpPr/>
            <p:nvPr/>
          </p:nvSpPr>
          <p:spPr>
            <a:xfrm>
              <a:off x="6245629" y="4039067"/>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92" name="object 92"/>
          <p:cNvGrpSpPr/>
          <p:nvPr/>
        </p:nvGrpSpPr>
        <p:grpSpPr>
          <a:xfrm>
            <a:off x="6241000" y="3251925"/>
            <a:ext cx="1500505" cy="87630"/>
            <a:chOff x="6241000" y="3251925"/>
            <a:chExt cx="1500505" cy="87630"/>
          </a:xfrm>
        </p:grpSpPr>
        <p:sp>
          <p:nvSpPr>
            <p:cNvPr id="93" name="object 93"/>
            <p:cNvSpPr/>
            <p:nvPr/>
          </p:nvSpPr>
          <p:spPr>
            <a:xfrm>
              <a:off x="6245628" y="3256549"/>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86"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86"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94" name="object 94"/>
            <p:cNvSpPr/>
            <p:nvPr/>
          </p:nvSpPr>
          <p:spPr>
            <a:xfrm>
              <a:off x="6245629" y="3256554"/>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95" name="object 95"/>
            <p:cNvSpPr/>
            <p:nvPr/>
          </p:nvSpPr>
          <p:spPr>
            <a:xfrm>
              <a:off x="6245629" y="3312130"/>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96" name="object 96"/>
          <p:cNvGrpSpPr/>
          <p:nvPr/>
        </p:nvGrpSpPr>
        <p:grpSpPr>
          <a:xfrm>
            <a:off x="6241000" y="3076822"/>
            <a:ext cx="1500505" cy="87630"/>
            <a:chOff x="6241000" y="3076822"/>
            <a:chExt cx="1500505" cy="87630"/>
          </a:xfrm>
        </p:grpSpPr>
        <p:sp>
          <p:nvSpPr>
            <p:cNvPr id="97" name="object 97"/>
            <p:cNvSpPr/>
            <p:nvPr/>
          </p:nvSpPr>
          <p:spPr>
            <a:xfrm>
              <a:off x="6245628" y="3081445"/>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86"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86"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98" name="object 98"/>
            <p:cNvSpPr/>
            <p:nvPr/>
          </p:nvSpPr>
          <p:spPr>
            <a:xfrm>
              <a:off x="6245629" y="3081451"/>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99" name="object 99"/>
            <p:cNvSpPr/>
            <p:nvPr/>
          </p:nvSpPr>
          <p:spPr>
            <a:xfrm>
              <a:off x="6245629" y="3137028"/>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100" name="object 100"/>
          <p:cNvGrpSpPr/>
          <p:nvPr/>
        </p:nvGrpSpPr>
        <p:grpSpPr>
          <a:xfrm>
            <a:off x="6241000" y="2836562"/>
            <a:ext cx="1500505" cy="87630"/>
            <a:chOff x="6241000" y="2836562"/>
            <a:chExt cx="1500505" cy="87630"/>
          </a:xfrm>
        </p:grpSpPr>
        <p:sp>
          <p:nvSpPr>
            <p:cNvPr id="101" name="object 101"/>
            <p:cNvSpPr/>
            <p:nvPr/>
          </p:nvSpPr>
          <p:spPr>
            <a:xfrm>
              <a:off x="6245628" y="2841185"/>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86"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86"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102" name="object 102"/>
            <p:cNvSpPr/>
            <p:nvPr/>
          </p:nvSpPr>
          <p:spPr>
            <a:xfrm>
              <a:off x="6245629" y="2841191"/>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103" name="object 103"/>
            <p:cNvSpPr/>
            <p:nvPr/>
          </p:nvSpPr>
          <p:spPr>
            <a:xfrm>
              <a:off x="6245629" y="2896768"/>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104" name="object 104"/>
          <p:cNvGrpSpPr/>
          <p:nvPr/>
        </p:nvGrpSpPr>
        <p:grpSpPr>
          <a:xfrm>
            <a:off x="6241000" y="2473093"/>
            <a:ext cx="1500505" cy="210820"/>
            <a:chOff x="6241000" y="2473093"/>
            <a:chExt cx="1500505" cy="210820"/>
          </a:xfrm>
        </p:grpSpPr>
        <p:sp>
          <p:nvSpPr>
            <p:cNvPr id="105" name="object 105"/>
            <p:cNvSpPr/>
            <p:nvPr/>
          </p:nvSpPr>
          <p:spPr>
            <a:xfrm>
              <a:off x="6245628" y="2600926"/>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86"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86"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106" name="object 106"/>
            <p:cNvSpPr/>
            <p:nvPr/>
          </p:nvSpPr>
          <p:spPr>
            <a:xfrm>
              <a:off x="6245629" y="2600933"/>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107" name="object 107"/>
            <p:cNvSpPr/>
            <p:nvPr/>
          </p:nvSpPr>
          <p:spPr>
            <a:xfrm>
              <a:off x="6245629" y="2656509"/>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108" name="object 108"/>
            <p:cNvSpPr/>
            <p:nvPr/>
          </p:nvSpPr>
          <p:spPr>
            <a:xfrm>
              <a:off x="6245628" y="2477715"/>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86"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86"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109" name="object 109"/>
            <p:cNvSpPr/>
            <p:nvPr/>
          </p:nvSpPr>
          <p:spPr>
            <a:xfrm>
              <a:off x="6245629" y="2477722"/>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110" name="object 110"/>
            <p:cNvSpPr/>
            <p:nvPr/>
          </p:nvSpPr>
          <p:spPr>
            <a:xfrm>
              <a:off x="6245629" y="2533299"/>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111" name="object 111"/>
          <p:cNvGrpSpPr/>
          <p:nvPr/>
        </p:nvGrpSpPr>
        <p:grpSpPr>
          <a:xfrm>
            <a:off x="6241000" y="2328322"/>
            <a:ext cx="1500505" cy="87630"/>
            <a:chOff x="6241000" y="2328322"/>
            <a:chExt cx="1500505" cy="87630"/>
          </a:xfrm>
        </p:grpSpPr>
        <p:sp>
          <p:nvSpPr>
            <p:cNvPr id="112" name="object 112"/>
            <p:cNvSpPr/>
            <p:nvPr/>
          </p:nvSpPr>
          <p:spPr>
            <a:xfrm>
              <a:off x="6245628" y="2332943"/>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86"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86"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113" name="object 113"/>
            <p:cNvSpPr/>
            <p:nvPr/>
          </p:nvSpPr>
          <p:spPr>
            <a:xfrm>
              <a:off x="6245629" y="2332951"/>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114" name="object 114"/>
            <p:cNvSpPr/>
            <p:nvPr/>
          </p:nvSpPr>
          <p:spPr>
            <a:xfrm>
              <a:off x="6245629" y="2388528"/>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grpSp>
      <p:grpSp>
        <p:nvGrpSpPr>
          <p:cNvPr id="115" name="object 115"/>
          <p:cNvGrpSpPr/>
          <p:nvPr/>
        </p:nvGrpSpPr>
        <p:grpSpPr>
          <a:xfrm>
            <a:off x="6241000" y="2134908"/>
            <a:ext cx="1500505" cy="149860"/>
            <a:chOff x="6241000" y="2134908"/>
            <a:chExt cx="1500505" cy="149860"/>
          </a:xfrm>
        </p:grpSpPr>
        <p:sp>
          <p:nvSpPr>
            <p:cNvPr id="116" name="object 116"/>
            <p:cNvSpPr/>
            <p:nvPr/>
          </p:nvSpPr>
          <p:spPr>
            <a:xfrm>
              <a:off x="6245628" y="2188171"/>
              <a:ext cx="1490980" cy="78740"/>
            </a:xfrm>
            <a:custGeom>
              <a:avLst/>
              <a:gdLst/>
              <a:ahLst/>
              <a:cxnLst/>
              <a:rect l="l" t="t" r="r" b="b"/>
              <a:pathLst>
                <a:path w="1490979" h="78739">
                  <a:moveTo>
                    <a:pt x="1490840" y="0"/>
                  </a:moveTo>
                  <a:lnTo>
                    <a:pt x="1410754" y="22580"/>
                  </a:lnTo>
                  <a:lnTo>
                    <a:pt x="1334782" y="0"/>
                  </a:lnTo>
                  <a:lnTo>
                    <a:pt x="1264234" y="22580"/>
                  </a:lnTo>
                  <a:lnTo>
                    <a:pt x="1178699" y="0"/>
                  </a:lnTo>
                  <a:lnTo>
                    <a:pt x="1102728" y="22580"/>
                  </a:lnTo>
                  <a:lnTo>
                    <a:pt x="1024699" y="0"/>
                  </a:lnTo>
                  <a:lnTo>
                    <a:pt x="946670" y="22580"/>
                  </a:lnTo>
                  <a:lnTo>
                    <a:pt x="864527" y="0"/>
                  </a:lnTo>
                  <a:lnTo>
                    <a:pt x="786485" y="22580"/>
                  </a:lnTo>
                  <a:lnTo>
                    <a:pt x="706399" y="0"/>
                  </a:lnTo>
                  <a:lnTo>
                    <a:pt x="634530" y="22580"/>
                  </a:lnTo>
                  <a:lnTo>
                    <a:pt x="552386" y="0"/>
                  </a:lnTo>
                  <a:lnTo>
                    <a:pt x="478459" y="22580"/>
                  </a:lnTo>
                  <a:lnTo>
                    <a:pt x="398373" y="0"/>
                  </a:lnTo>
                  <a:lnTo>
                    <a:pt x="312140" y="22580"/>
                  </a:lnTo>
                  <a:lnTo>
                    <a:pt x="236143" y="0"/>
                  </a:lnTo>
                  <a:lnTo>
                    <a:pt x="166344" y="22580"/>
                  </a:lnTo>
                  <a:lnTo>
                    <a:pt x="82143" y="0"/>
                  </a:lnTo>
                  <a:lnTo>
                    <a:pt x="0" y="22580"/>
                  </a:lnTo>
                  <a:lnTo>
                    <a:pt x="0" y="78155"/>
                  </a:lnTo>
                  <a:lnTo>
                    <a:pt x="82143" y="55575"/>
                  </a:lnTo>
                  <a:lnTo>
                    <a:pt x="166344" y="78155"/>
                  </a:lnTo>
                  <a:lnTo>
                    <a:pt x="236143" y="55575"/>
                  </a:lnTo>
                  <a:lnTo>
                    <a:pt x="312140" y="78155"/>
                  </a:lnTo>
                  <a:lnTo>
                    <a:pt x="398373" y="55575"/>
                  </a:lnTo>
                  <a:lnTo>
                    <a:pt x="478459" y="78155"/>
                  </a:lnTo>
                  <a:lnTo>
                    <a:pt x="552386" y="55575"/>
                  </a:lnTo>
                  <a:lnTo>
                    <a:pt x="634530" y="78155"/>
                  </a:lnTo>
                  <a:lnTo>
                    <a:pt x="706399" y="55575"/>
                  </a:lnTo>
                  <a:lnTo>
                    <a:pt x="786485" y="78155"/>
                  </a:lnTo>
                  <a:lnTo>
                    <a:pt x="864527" y="55575"/>
                  </a:lnTo>
                  <a:lnTo>
                    <a:pt x="946670" y="78155"/>
                  </a:lnTo>
                  <a:lnTo>
                    <a:pt x="1024699" y="55575"/>
                  </a:lnTo>
                  <a:lnTo>
                    <a:pt x="1102728" y="78155"/>
                  </a:lnTo>
                  <a:lnTo>
                    <a:pt x="1178699" y="55575"/>
                  </a:lnTo>
                  <a:lnTo>
                    <a:pt x="1264234" y="78155"/>
                  </a:lnTo>
                  <a:lnTo>
                    <a:pt x="1334782" y="55575"/>
                  </a:lnTo>
                  <a:lnTo>
                    <a:pt x="1410754" y="78155"/>
                  </a:lnTo>
                  <a:lnTo>
                    <a:pt x="1490840" y="55575"/>
                  </a:lnTo>
                  <a:lnTo>
                    <a:pt x="1490840" y="0"/>
                  </a:lnTo>
                  <a:close/>
                </a:path>
              </a:pathLst>
            </a:custGeom>
            <a:solidFill>
              <a:srgbClr val="FFFFFF"/>
            </a:solidFill>
          </p:spPr>
          <p:txBody>
            <a:bodyPr wrap="square" lIns="0" tIns="0" rIns="0" bIns="0" rtlCol="0"/>
            <a:lstStyle/>
            <a:p>
              <a:endParaRPr/>
            </a:p>
          </p:txBody>
        </p:sp>
        <p:sp>
          <p:nvSpPr>
            <p:cNvPr id="117" name="object 117"/>
            <p:cNvSpPr/>
            <p:nvPr/>
          </p:nvSpPr>
          <p:spPr>
            <a:xfrm>
              <a:off x="6245629" y="2188178"/>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118" name="object 118"/>
            <p:cNvSpPr/>
            <p:nvPr/>
          </p:nvSpPr>
          <p:spPr>
            <a:xfrm>
              <a:off x="6245629" y="2243755"/>
              <a:ext cx="1490980" cy="22860"/>
            </a:xfrm>
            <a:custGeom>
              <a:avLst/>
              <a:gdLst/>
              <a:ahLst/>
              <a:cxnLst/>
              <a:rect l="l" t="t" r="r" b="b"/>
              <a:pathLst>
                <a:path w="1490979" h="22860">
                  <a:moveTo>
                    <a:pt x="0" y="22580"/>
                  </a:moveTo>
                  <a:lnTo>
                    <a:pt x="82143" y="0"/>
                  </a:lnTo>
                  <a:lnTo>
                    <a:pt x="166344" y="22580"/>
                  </a:lnTo>
                  <a:lnTo>
                    <a:pt x="236143" y="0"/>
                  </a:lnTo>
                  <a:lnTo>
                    <a:pt x="312140" y="22580"/>
                  </a:lnTo>
                  <a:lnTo>
                    <a:pt x="398373" y="0"/>
                  </a:lnTo>
                  <a:lnTo>
                    <a:pt x="478459" y="22580"/>
                  </a:lnTo>
                  <a:lnTo>
                    <a:pt x="552399" y="0"/>
                  </a:lnTo>
                  <a:lnTo>
                    <a:pt x="634530" y="22580"/>
                  </a:lnTo>
                  <a:lnTo>
                    <a:pt x="706399" y="0"/>
                  </a:lnTo>
                  <a:lnTo>
                    <a:pt x="786485" y="22580"/>
                  </a:lnTo>
                  <a:lnTo>
                    <a:pt x="864527" y="0"/>
                  </a:lnTo>
                  <a:lnTo>
                    <a:pt x="946658" y="22580"/>
                  </a:lnTo>
                  <a:lnTo>
                    <a:pt x="1024699" y="0"/>
                  </a:lnTo>
                  <a:lnTo>
                    <a:pt x="1102728" y="22580"/>
                  </a:lnTo>
                  <a:lnTo>
                    <a:pt x="1178699" y="0"/>
                  </a:lnTo>
                  <a:lnTo>
                    <a:pt x="1264234" y="22580"/>
                  </a:lnTo>
                  <a:lnTo>
                    <a:pt x="1334782" y="0"/>
                  </a:lnTo>
                  <a:lnTo>
                    <a:pt x="1410754" y="22580"/>
                  </a:lnTo>
                  <a:lnTo>
                    <a:pt x="1490840" y="0"/>
                  </a:lnTo>
                </a:path>
              </a:pathLst>
            </a:custGeom>
            <a:ln w="9258">
              <a:solidFill>
                <a:srgbClr val="000000"/>
              </a:solidFill>
            </a:ln>
          </p:spPr>
          <p:txBody>
            <a:bodyPr wrap="square" lIns="0" tIns="0" rIns="0" bIns="0" rtlCol="0"/>
            <a:lstStyle/>
            <a:p>
              <a:endParaRPr/>
            </a:p>
          </p:txBody>
        </p:sp>
        <p:sp>
          <p:nvSpPr>
            <p:cNvPr id="119" name="object 119"/>
            <p:cNvSpPr/>
            <p:nvPr/>
          </p:nvSpPr>
          <p:spPr>
            <a:xfrm>
              <a:off x="6748652" y="2134908"/>
              <a:ext cx="471805" cy="149860"/>
            </a:xfrm>
            <a:custGeom>
              <a:avLst/>
              <a:gdLst/>
              <a:ahLst/>
              <a:cxnLst/>
              <a:rect l="l" t="t" r="r" b="b"/>
              <a:pathLst>
                <a:path w="471804" h="149860">
                  <a:moveTo>
                    <a:pt x="471271" y="0"/>
                  </a:moveTo>
                  <a:lnTo>
                    <a:pt x="0" y="0"/>
                  </a:lnTo>
                  <a:lnTo>
                    <a:pt x="0" y="149542"/>
                  </a:lnTo>
                  <a:lnTo>
                    <a:pt x="471271" y="149542"/>
                  </a:lnTo>
                  <a:lnTo>
                    <a:pt x="471271" y="0"/>
                  </a:lnTo>
                  <a:close/>
                </a:path>
              </a:pathLst>
            </a:custGeom>
            <a:solidFill>
              <a:srgbClr val="009479"/>
            </a:solidFill>
          </p:spPr>
          <p:txBody>
            <a:bodyPr wrap="square" lIns="0" tIns="0" rIns="0" bIns="0" rtlCol="0"/>
            <a:lstStyle/>
            <a:p>
              <a:endParaRPr/>
            </a:p>
          </p:txBody>
        </p:sp>
      </p:grpSp>
      <p:sp>
        <p:nvSpPr>
          <p:cNvPr id="120" name="object 120"/>
          <p:cNvSpPr txBox="1"/>
          <p:nvPr/>
        </p:nvSpPr>
        <p:spPr>
          <a:xfrm>
            <a:off x="6274282" y="2112653"/>
            <a:ext cx="1429385" cy="181610"/>
          </a:xfrm>
          <a:prstGeom prst="rect">
            <a:avLst/>
          </a:prstGeom>
        </p:spPr>
        <p:txBody>
          <a:bodyPr vert="horz" wrap="square" lIns="0" tIns="15240" rIns="0" bIns="0" rtlCol="0">
            <a:spAutoFit/>
          </a:bodyPr>
          <a:lstStyle/>
          <a:p>
            <a:pPr marR="2540" algn="ctr">
              <a:lnSpc>
                <a:spcPct val="100000"/>
              </a:lnSpc>
              <a:spcBef>
                <a:spcPts val="120"/>
              </a:spcBef>
            </a:pPr>
            <a:r>
              <a:rPr sz="1000" spc="10" dirty="0">
                <a:solidFill>
                  <a:srgbClr val="FFFFFF"/>
                </a:solidFill>
                <a:latin typeface="Lato-Medium"/>
                <a:cs typeface="Lato-Medium"/>
              </a:rPr>
              <a:t>5.31%</a:t>
            </a:r>
            <a:endParaRPr sz="1000">
              <a:latin typeface="Lato-Medium"/>
              <a:cs typeface="Lato-Medium"/>
            </a:endParaRPr>
          </a:p>
        </p:txBody>
      </p:sp>
      <p:sp>
        <p:nvSpPr>
          <p:cNvPr id="121" name="object 121"/>
          <p:cNvSpPr/>
          <p:nvPr/>
        </p:nvSpPr>
        <p:spPr>
          <a:xfrm>
            <a:off x="6748653" y="2412784"/>
            <a:ext cx="471805" cy="149860"/>
          </a:xfrm>
          <a:custGeom>
            <a:avLst/>
            <a:gdLst/>
            <a:ahLst/>
            <a:cxnLst/>
            <a:rect l="l" t="t" r="r" b="b"/>
            <a:pathLst>
              <a:path w="471804" h="149860">
                <a:moveTo>
                  <a:pt x="471271" y="0"/>
                </a:moveTo>
                <a:lnTo>
                  <a:pt x="0" y="0"/>
                </a:lnTo>
                <a:lnTo>
                  <a:pt x="0" y="149542"/>
                </a:lnTo>
                <a:lnTo>
                  <a:pt x="471271" y="149542"/>
                </a:lnTo>
                <a:lnTo>
                  <a:pt x="471271" y="0"/>
                </a:lnTo>
                <a:close/>
              </a:path>
            </a:pathLst>
          </a:custGeom>
          <a:solidFill>
            <a:srgbClr val="F7B300"/>
          </a:solidFill>
        </p:spPr>
        <p:txBody>
          <a:bodyPr wrap="square" lIns="0" tIns="0" rIns="0" bIns="0" rtlCol="0"/>
          <a:lstStyle/>
          <a:p>
            <a:endParaRPr/>
          </a:p>
        </p:txBody>
      </p:sp>
      <p:sp>
        <p:nvSpPr>
          <p:cNvPr id="122" name="object 122"/>
          <p:cNvSpPr txBox="1"/>
          <p:nvPr/>
        </p:nvSpPr>
        <p:spPr>
          <a:xfrm>
            <a:off x="6274282" y="2293226"/>
            <a:ext cx="1429385" cy="406400"/>
          </a:xfrm>
          <a:prstGeom prst="rect">
            <a:avLst/>
          </a:prstGeom>
        </p:spPr>
        <p:txBody>
          <a:bodyPr vert="horz" wrap="square" lIns="0" tIns="112395" rIns="0" bIns="0" rtlCol="0">
            <a:spAutoFit/>
          </a:bodyPr>
          <a:lstStyle/>
          <a:p>
            <a:pPr marR="2540" algn="ctr">
              <a:lnSpc>
                <a:spcPct val="100000"/>
              </a:lnSpc>
              <a:spcBef>
                <a:spcPts val="885"/>
              </a:spcBef>
            </a:pPr>
            <a:r>
              <a:rPr sz="1000" spc="10" dirty="0">
                <a:solidFill>
                  <a:srgbClr val="FFFFFF"/>
                </a:solidFill>
                <a:latin typeface="Lato-Medium"/>
                <a:cs typeface="Lato-Medium"/>
              </a:rPr>
              <a:t>11.21%</a:t>
            </a:r>
            <a:endParaRPr sz="1000" dirty="0">
              <a:latin typeface="Lato-Medium"/>
              <a:cs typeface="Lato-Medium"/>
            </a:endParaRPr>
          </a:p>
        </p:txBody>
      </p:sp>
      <p:sp>
        <p:nvSpPr>
          <p:cNvPr id="123" name="object 123"/>
          <p:cNvSpPr txBox="1"/>
          <p:nvPr/>
        </p:nvSpPr>
        <p:spPr>
          <a:xfrm>
            <a:off x="6274282" y="2699435"/>
            <a:ext cx="1429385" cy="672465"/>
          </a:xfrm>
          <a:prstGeom prst="rect">
            <a:avLst/>
          </a:prstGeom>
        </p:spPr>
        <p:txBody>
          <a:bodyPr vert="horz" wrap="square" lIns="0" tIns="5715" rIns="0" bIns="0" rtlCol="0">
            <a:spAutoFit/>
          </a:bodyPr>
          <a:lstStyle/>
          <a:p>
            <a:pPr>
              <a:lnSpc>
                <a:spcPct val="100000"/>
              </a:lnSpc>
              <a:spcBef>
                <a:spcPts val="45"/>
              </a:spcBef>
            </a:pPr>
            <a:endParaRPr sz="1500" dirty="0">
              <a:latin typeface="Times New Roman"/>
              <a:cs typeface="Times New Roman"/>
            </a:endParaRPr>
          </a:p>
          <a:p>
            <a:pPr marR="2540" algn="ctr">
              <a:lnSpc>
                <a:spcPct val="100000"/>
              </a:lnSpc>
            </a:pPr>
            <a:r>
              <a:rPr sz="1000" spc="10" dirty="0">
                <a:solidFill>
                  <a:srgbClr val="FFFFFF"/>
                </a:solidFill>
                <a:latin typeface="Lato-Medium"/>
                <a:cs typeface="Lato-Medium"/>
              </a:rPr>
              <a:t>26.86%</a:t>
            </a:r>
            <a:endParaRPr sz="1000" dirty="0">
              <a:latin typeface="Lato-Medium"/>
              <a:cs typeface="Lato-Medium"/>
            </a:endParaRPr>
          </a:p>
        </p:txBody>
      </p:sp>
      <p:sp>
        <p:nvSpPr>
          <p:cNvPr id="124" name="object 124"/>
          <p:cNvSpPr txBox="1"/>
          <p:nvPr/>
        </p:nvSpPr>
        <p:spPr>
          <a:xfrm>
            <a:off x="6274282" y="3371630"/>
            <a:ext cx="1429385" cy="1255395"/>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50"/>
              </a:spcBef>
            </a:pPr>
            <a:endParaRPr sz="1400">
              <a:latin typeface="Times New Roman"/>
              <a:cs typeface="Times New Roman"/>
            </a:endParaRPr>
          </a:p>
          <a:p>
            <a:pPr marR="2540" algn="ctr">
              <a:lnSpc>
                <a:spcPct val="100000"/>
              </a:lnSpc>
              <a:spcBef>
                <a:spcPts val="5"/>
              </a:spcBef>
            </a:pPr>
            <a:r>
              <a:rPr sz="1000" spc="10" dirty="0">
                <a:solidFill>
                  <a:srgbClr val="FFFFFF"/>
                </a:solidFill>
                <a:latin typeface="Lato-Medium"/>
                <a:cs typeface="Lato-Medium"/>
              </a:rPr>
              <a:t>30.69%</a:t>
            </a:r>
            <a:endParaRPr sz="1000">
              <a:latin typeface="Lato-Medium"/>
              <a:cs typeface="Lato-Medium"/>
            </a:endParaRPr>
          </a:p>
        </p:txBody>
      </p:sp>
      <p:sp>
        <p:nvSpPr>
          <p:cNvPr id="125" name="object 125"/>
          <p:cNvSpPr txBox="1"/>
          <p:nvPr/>
        </p:nvSpPr>
        <p:spPr>
          <a:xfrm>
            <a:off x="6274282" y="5058209"/>
            <a:ext cx="1429385" cy="181610"/>
          </a:xfrm>
          <a:prstGeom prst="rect">
            <a:avLst/>
          </a:prstGeom>
        </p:spPr>
        <p:txBody>
          <a:bodyPr vert="horz" wrap="square" lIns="0" tIns="15240" rIns="0" bIns="0" rtlCol="0">
            <a:spAutoFit/>
          </a:bodyPr>
          <a:lstStyle/>
          <a:p>
            <a:pPr marR="2540" algn="ctr">
              <a:lnSpc>
                <a:spcPct val="100000"/>
              </a:lnSpc>
              <a:spcBef>
                <a:spcPts val="120"/>
              </a:spcBef>
            </a:pPr>
            <a:r>
              <a:rPr sz="1000" spc="10" dirty="0">
                <a:solidFill>
                  <a:srgbClr val="FFFFFF"/>
                </a:solidFill>
                <a:latin typeface="Lato-Medium"/>
                <a:cs typeface="Lato-Medium"/>
              </a:rPr>
              <a:t>25.94%</a:t>
            </a:r>
            <a:endParaRPr sz="1000">
              <a:latin typeface="Lato-Medium"/>
              <a:cs typeface="Lato-Medium"/>
            </a:endParaRPr>
          </a:p>
        </p:txBody>
      </p:sp>
      <p:sp>
        <p:nvSpPr>
          <p:cNvPr id="126" name="object 126"/>
          <p:cNvSpPr/>
          <p:nvPr/>
        </p:nvSpPr>
        <p:spPr>
          <a:xfrm>
            <a:off x="9323692" y="2449829"/>
            <a:ext cx="471805" cy="149860"/>
          </a:xfrm>
          <a:custGeom>
            <a:avLst/>
            <a:gdLst/>
            <a:ahLst/>
            <a:cxnLst/>
            <a:rect l="l" t="t" r="r" b="b"/>
            <a:pathLst>
              <a:path w="471804" h="149860">
                <a:moveTo>
                  <a:pt x="471271" y="0"/>
                </a:moveTo>
                <a:lnTo>
                  <a:pt x="0" y="0"/>
                </a:lnTo>
                <a:lnTo>
                  <a:pt x="0" y="149542"/>
                </a:lnTo>
                <a:lnTo>
                  <a:pt x="471271" y="149542"/>
                </a:lnTo>
                <a:lnTo>
                  <a:pt x="471271" y="0"/>
                </a:lnTo>
                <a:close/>
              </a:path>
            </a:pathLst>
          </a:custGeom>
          <a:solidFill>
            <a:srgbClr val="F7B300"/>
          </a:solidFill>
        </p:spPr>
        <p:txBody>
          <a:bodyPr wrap="square" lIns="0" tIns="0" rIns="0" bIns="0" rtlCol="0"/>
          <a:lstStyle/>
          <a:p>
            <a:endParaRPr/>
          </a:p>
        </p:txBody>
      </p:sp>
      <p:sp>
        <p:nvSpPr>
          <p:cNvPr id="127" name="object 127"/>
          <p:cNvSpPr txBox="1"/>
          <p:nvPr/>
        </p:nvSpPr>
        <p:spPr>
          <a:xfrm>
            <a:off x="8849334" y="2449829"/>
            <a:ext cx="1429385" cy="149860"/>
          </a:xfrm>
          <a:prstGeom prst="rect">
            <a:avLst/>
          </a:prstGeom>
        </p:spPr>
        <p:txBody>
          <a:bodyPr vert="horz" wrap="square" lIns="0" tIns="0" rIns="0" bIns="0" rtlCol="0">
            <a:spAutoFit/>
          </a:bodyPr>
          <a:lstStyle/>
          <a:p>
            <a:pPr marR="2540" algn="ctr">
              <a:lnSpc>
                <a:spcPts val="1145"/>
              </a:lnSpc>
            </a:pPr>
            <a:r>
              <a:rPr sz="1000" spc="10" dirty="0">
                <a:solidFill>
                  <a:srgbClr val="FFFFFF"/>
                </a:solidFill>
                <a:latin typeface="Lato-Medium"/>
                <a:cs typeface="Lato-Medium"/>
              </a:rPr>
              <a:t>0.33%</a:t>
            </a:r>
            <a:endParaRPr sz="1000">
              <a:latin typeface="Lato-Medium"/>
              <a:cs typeface="Lato-Medium"/>
            </a:endParaRPr>
          </a:p>
        </p:txBody>
      </p:sp>
      <p:sp>
        <p:nvSpPr>
          <p:cNvPr id="128" name="object 128"/>
          <p:cNvSpPr txBox="1"/>
          <p:nvPr/>
        </p:nvSpPr>
        <p:spPr>
          <a:xfrm>
            <a:off x="9328098" y="2668418"/>
            <a:ext cx="461645" cy="181610"/>
          </a:xfrm>
          <a:prstGeom prst="rect">
            <a:avLst/>
          </a:prstGeom>
        </p:spPr>
        <p:txBody>
          <a:bodyPr vert="horz" wrap="square" lIns="0" tIns="15240" rIns="0" bIns="0" rtlCol="0">
            <a:spAutoFit/>
          </a:bodyPr>
          <a:lstStyle/>
          <a:p>
            <a:pPr marL="12700">
              <a:lnSpc>
                <a:spcPct val="100000"/>
              </a:lnSpc>
              <a:spcBef>
                <a:spcPts val="120"/>
              </a:spcBef>
            </a:pPr>
            <a:r>
              <a:rPr sz="1000" spc="10" dirty="0">
                <a:solidFill>
                  <a:srgbClr val="FFFFFF"/>
                </a:solidFill>
                <a:latin typeface="Lato-Medium"/>
                <a:cs typeface="Lato-Medium"/>
              </a:rPr>
              <a:t>15.15%</a:t>
            </a:r>
            <a:endParaRPr sz="1000" dirty="0">
              <a:latin typeface="Lato-Medium"/>
              <a:cs typeface="Lato-Medium"/>
            </a:endParaRPr>
          </a:p>
        </p:txBody>
      </p:sp>
      <p:sp>
        <p:nvSpPr>
          <p:cNvPr id="129" name="object 129"/>
          <p:cNvSpPr txBox="1"/>
          <p:nvPr/>
        </p:nvSpPr>
        <p:spPr>
          <a:xfrm>
            <a:off x="9323692" y="3024123"/>
            <a:ext cx="471805" cy="149860"/>
          </a:xfrm>
          <a:prstGeom prst="rect">
            <a:avLst/>
          </a:prstGeom>
          <a:solidFill>
            <a:srgbClr val="F8E500"/>
          </a:solidFill>
        </p:spPr>
        <p:txBody>
          <a:bodyPr vert="horz" wrap="square" lIns="0" tIns="0" rIns="0" bIns="0" rtlCol="0">
            <a:spAutoFit/>
          </a:bodyPr>
          <a:lstStyle/>
          <a:p>
            <a:pPr marL="54610">
              <a:lnSpc>
                <a:spcPts val="1145"/>
              </a:lnSpc>
            </a:pPr>
            <a:r>
              <a:rPr sz="1000" spc="10" dirty="0">
                <a:solidFill>
                  <a:srgbClr val="FFFFFF"/>
                </a:solidFill>
                <a:latin typeface="Lato-Medium"/>
                <a:cs typeface="Lato-Medium"/>
              </a:rPr>
              <a:t>1.39%</a:t>
            </a:r>
            <a:endParaRPr sz="1000">
              <a:latin typeface="Lato-Medium"/>
              <a:cs typeface="Lato-Medium"/>
            </a:endParaRPr>
          </a:p>
        </p:txBody>
      </p:sp>
      <p:sp>
        <p:nvSpPr>
          <p:cNvPr id="130" name="object 130"/>
          <p:cNvSpPr txBox="1"/>
          <p:nvPr/>
        </p:nvSpPr>
        <p:spPr>
          <a:xfrm>
            <a:off x="9340798" y="4317189"/>
            <a:ext cx="448945" cy="181610"/>
          </a:xfrm>
          <a:prstGeom prst="rect">
            <a:avLst/>
          </a:prstGeom>
        </p:spPr>
        <p:txBody>
          <a:bodyPr vert="horz" wrap="square" lIns="0" tIns="15240" rIns="0" bIns="0" rtlCol="0">
            <a:spAutoFit/>
          </a:bodyPr>
          <a:lstStyle/>
          <a:p>
            <a:pPr>
              <a:lnSpc>
                <a:spcPct val="100000"/>
              </a:lnSpc>
              <a:spcBef>
                <a:spcPts val="120"/>
              </a:spcBef>
            </a:pPr>
            <a:r>
              <a:rPr sz="1000" spc="10" dirty="0">
                <a:solidFill>
                  <a:srgbClr val="FFFFFF"/>
                </a:solidFill>
                <a:latin typeface="Lato-Medium"/>
                <a:cs typeface="Lato-Medium"/>
              </a:rPr>
              <a:t>83.12%</a:t>
            </a:r>
            <a:endParaRPr sz="1000">
              <a:latin typeface="Lato-Medium"/>
              <a:cs typeface="Lato-Medium"/>
            </a:endParaRPr>
          </a:p>
        </p:txBody>
      </p:sp>
      <p:sp>
        <p:nvSpPr>
          <p:cNvPr id="131" name="object 131"/>
          <p:cNvSpPr txBox="1"/>
          <p:nvPr/>
        </p:nvSpPr>
        <p:spPr>
          <a:xfrm>
            <a:off x="11884628" y="4761801"/>
            <a:ext cx="461645" cy="181610"/>
          </a:xfrm>
          <a:prstGeom prst="rect">
            <a:avLst/>
          </a:prstGeom>
        </p:spPr>
        <p:txBody>
          <a:bodyPr vert="horz" wrap="square" lIns="0" tIns="15240" rIns="0" bIns="0" rtlCol="0">
            <a:spAutoFit/>
          </a:bodyPr>
          <a:lstStyle/>
          <a:p>
            <a:pPr marL="12700">
              <a:lnSpc>
                <a:spcPct val="100000"/>
              </a:lnSpc>
              <a:spcBef>
                <a:spcPts val="120"/>
              </a:spcBef>
            </a:pPr>
            <a:r>
              <a:rPr sz="1000" spc="10" dirty="0">
                <a:solidFill>
                  <a:srgbClr val="FFFFFF"/>
                </a:solidFill>
                <a:latin typeface="Lato-Medium"/>
                <a:cs typeface="Lato-Medium"/>
              </a:rPr>
              <a:t>27.63%</a:t>
            </a:r>
            <a:endParaRPr sz="1000">
              <a:latin typeface="Lato-Medium"/>
              <a:cs typeface="Lato-Medium"/>
            </a:endParaRPr>
          </a:p>
        </p:txBody>
      </p:sp>
      <p:sp>
        <p:nvSpPr>
          <p:cNvPr id="132" name="object 132"/>
          <p:cNvSpPr/>
          <p:nvPr/>
        </p:nvSpPr>
        <p:spPr>
          <a:xfrm>
            <a:off x="11880215" y="4987836"/>
            <a:ext cx="471805" cy="149860"/>
          </a:xfrm>
          <a:custGeom>
            <a:avLst/>
            <a:gdLst/>
            <a:ahLst/>
            <a:cxnLst/>
            <a:rect l="l" t="t" r="r" b="b"/>
            <a:pathLst>
              <a:path w="471804" h="149860">
                <a:moveTo>
                  <a:pt x="471271" y="0"/>
                </a:moveTo>
                <a:lnTo>
                  <a:pt x="0" y="0"/>
                </a:lnTo>
                <a:lnTo>
                  <a:pt x="0" y="149542"/>
                </a:lnTo>
                <a:lnTo>
                  <a:pt x="471271" y="149542"/>
                </a:lnTo>
                <a:lnTo>
                  <a:pt x="471271" y="0"/>
                </a:lnTo>
                <a:close/>
              </a:path>
            </a:pathLst>
          </a:custGeom>
          <a:solidFill>
            <a:srgbClr val="F7B300"/>
          </a:solidFill>
        </p:spPr>
        <p:txBody>
          <a:bodyPr wrap="square" lIns="0" tIns="0" rIns="0" bIns="0" rtlCol="0"/>
          <a:lstStyle/>
          <a:p>
            <a:endParaRPr/>
          </a:p>
        </p:txBody>
      </p:sp>
      <p:sp>
        <p:nvSpPr>
          <p:cNvPr id="133" name="object 133"/>
          <p:cNvSpPr txBox="1"/>
          <p:nvPr/>
        </p:nvSpPr>
        <p:spPr>
          <a:xfrm>
            <a:off x="12822390" y="4761801"/>
            <a:ext cx="579755" cy="181610"/>
          </a:xfrm>
          <a:prstGeom prst="rect">
            <a:avLst/>
          </a:prstGeom>
        </p:spPr>
        <p:txBody>
          <a:bodyPr vert="horz" wrap="square" lIns="0" tIns="15240" rIns="0" bIns="0" rtlCol="0">
            <a:spAutoFit/>
          </a:bodyPr>
          <a:lstStyle/>
          <a:p>
            <a:pPr marL="12700">
              <a:lnSpc>
                <a:spcPct val="100000"/>
              </a:lnSpc>
              <a:spcBef>
                <a:spcPts val="120"/>
              </a:spcBef>
              <a:tabLst>
                <a:tab pos="566420" algn="l"/>
              </a:tabLst>
            </a:pPr>
            <a:r>
              <a:rPr sz="1000" u="dash" spc="5" dirty="0">
                <a:solidFill>
                  <a:srgbClr val="FFFFFF"/>
                </a:solidFill>
                <a:uFill>
                  <a:solidFill>
                    <a:srgbClr val="3C3C3B"/>
                  </a:solidFill>
                </a:uFill>
                <a:latin typeface="Lato-Medium"/>
                <a:cs typeface="Lato-Medium"/>
              </a:rPr>
              <a:t> 	</a:t>
            </a:r>
            <a:endParaRPr sz="1000">
              <a:latin typeface="Lato-Medium"/>
              <a:cs typeface="Lato-Medium"/>
            </a:endParaRPr>
          </a:p>
        </p:txBody>
      </p:sp>
      <p:sp>
        <p:nvSpPr>
          <p:cNvPr id="134" name="object 134"/>
          <p:cNvSpPr txBox="1"/>
          <p:nvPr/>
        </p:nvSpPr>
        <p:spPr>
          <a:xfrm>
            <a:off x="11922222" y="4965581"/>
            <a:ext cx="386715" cy="181610"/>
          </a:xfrm>
          <a:prstGeom prst="rect">
            <a:avLst/>
          </a:prstGeom>
        </p:spPr>
        <p:txBody>
          <a:bodyPr vert="horz" wrap="square" lIns="0" tIns="15240" rIns="0" bIns="0" rtlCol="0">
            <a:spAutoFit/>
          </a:bodyPr>
          <a:lstStyle/>
          <a:p>
            <a:pPr marL="12700">
              <a:lnSpc>
                <a:spcPct val="100000"/>
              </a:lnSpc>
              <a:spcBef>
                <a:spcPts val="120"/>
              </a:spcBef>
            </a:pPr>
            <a:r>
              <a:rPr sz="1000" spc="10" dirty="0">
                <a:solidFill>
                  <a:srgbClr val="FFFFFF"/>
                </a:solidFill>
                <a:latin typeface="Lato-Medium"/>
                <a:cs typeface="Lato-Medium"/>
              </a:rPr>
              <a:t>8.90%</a:t>
            </a:r>
            <a:endParaRPr sz="1000">
              <a:latin typeface="Lato-Medium"/>
              <a:cs typeface="Lato-Medium"/>
            </a:endParaRPr>
          </a:p>
        </p:txBody>
      </p:sp>
      <p:sp>
        <p:nvSpPr>
          <p:cNvPr id="135" name="object 135"/>
          <p:cNvSpPr txBox="1"/>
          <p:nvPr/>
        </p:nvSpPr>
        <p:spPr>
          <a:xfrm>
            <a:off x="11884619" y="5206414"/>
            <a:ext cx="461645" cy="181610"/>
          </a:xfrm>
          <a:prstGeom prst="rect">
            <a:avLst/>
          </a:prstGeom>
        </p:spPr>
        <p:txBody>
          <a:bodyPr vert="horz" wrap="square" lIns="0" tIns="15240" rIns="0" bIns="0" rtlCol="0">
            <a:spAutoFit/>
          </a:bodyPr>
          <a:lstStyle/>
          <a:p>
            <a:pPr marL="12700">
              <a:lnSpc>
                <a:spcPct val="100000"/>
              </a:lnSpc>
              <a:spcBef>
                <a:spcPts val="120"/>
              </a:spcBef>
            </a:pPr>
            <a:r>
              <a:rPr sz="1000" spc="10" dirty="0">
                <a:solidFill>
                  <a:srgbClr val="FFFFFF"/>
                </a:solidFill>
                <a:latin typeface="Lato-Medium"/>
                <a:cs typeface="Lato-Medium"/>
              </a:rPr>
              <a:t>41.14%</a:t>
            </a:r>
            <a:endParaRPr sz="1000">
              <a:latin typeface="Lato-Medium"/>
              <a:cs typeface="Lato-Medium"/>
            </a:endParaRPr>
          </a:p>
        </p:txBody>
      </p:sp>
      <p:sp>
        <p:nvSpPr>
          <p:cNvPr id="136" name="object 136"/>
          <p:cNvSpPr txBox="1"/>
          <p:nvPr/>
        </p:nvSpPr>
        <p:spPr>
          <a:xfrm>
            <a:off x="11880215" y="5432437"/>
            <a:ext cx="471805" cy="167005"/>
          </a:xfrm>
          <a:prstGeom prst="rect">
            <a:avLst/>
          </a:prstGeom>
          <a:solidFill>
            <a:srgbClr val="F8E500"/>
          </a:solidFill>
        </p:spPr>
        <p:txBody>
          <a:bodyPr vert="horz" wrap="square" lIns="0" tIns="0" rIns="0" bIns="0" rtlCol="0">
            <a:spAutoFit/>
          </a:bodyPr>
          <a:lstStyle/>
          <a:p>
            <a:pPr marL="16510">
              <a:lnSpc>
                <a:spcPts val="1145"/>
              </a:lnSpc>
            </a:pPr>
            <a:r>
              <a:rPr sz="1000" spc="10" dirty="0">
                <a:solidFill>
                  <a:srgbClr val="FFFFFF"/>
                </a:solidFill>
                <a:latin typeface="Lato-Medium"/>
                <a:cs typeface="Lato-Medium"/>
              </a:rPr>
              <a:t>12.84%</a:t>
            </a:r>
            <a:endParaRPr sz="1000">
              <a:latin typeface="Lato-Medium"/>
              <a:cs typeface="Lato-Medium"/>
            </a:endParaRPr>
          </a:p>
        </p:txBody>
      </p:sp>
      <p:sp>
        <p:nvSpPr>
          <p:cNvPr id="137" name="object 137"/>
          <p:cNvSpPr txBox="1"/>
          <p:nvPr/>
        </p:nvSpPr>
        <p:spPr>
          <a:xfrm>
            <a:off x="11880215" y="5599176"/>
            <a:ext cx="471805" cy="149860"/>
          </a:xfrm>
          <a:prstGeom prst="rect">
            <a:avLst/>
          </a:prstGeom>
          <a:solidFill>
            <a:srgbClr val="0FB1E3"/>
          </a:solidFill>
        </p:spPr>
        <p:txBody>
          <a:bodyPr vert="horz" wrap="square" lIns="0" tIns="0" rIns="0" bIns="0" rtlCol="0">
            <a:spAutoFit/>
          </a:bodyPr>
          <a:lstStyle/>
          <a:p>
            <a:pPr marL="54610">
              <a:lnSpc>
                <a:spcPts val="1145"/>
              </a:lnSpc>
            </a:pPr>
            <a:r>
              <a:rPr sz="1000" spc="10" dirty="0">
                <a:solidFill>
                  <a:srgbClr val="FFFFFF"/>
                </a:solidFill>
                <a:latin typeface="Lato-Medium"/>
                <a:cs typeface="Lato-Medium"/>
              </a:rPr>
              <a:t>9.49%</a:t>
            </a:r>
            <a:endParaRPr sz="1000">
              <a:latin typeface="Lato-Medium"/>
              <a:cs typeface="Lato-Medium"/>
            </a:endParaRPr>
          </a:p>
        </p:txBody>
      </p:sp>
      <p:sp>
        <p:nvSpPr>
          <p:cNvPr id="138" name="object 138"/>
          <p:cNvSpPr txBox="1"/>
          <p:nvPr/>
        </p:nvSpPr>
        <p:spPr>
          <a:xfrm>
            <a:off x="4214276" y="5919819"/>
            <a:ext cx="1486883" cy="694421"/>
          </a:xfrm>
          <a:prstGeom prst="rect">
            <a:avLst/>
          </a:prstGeom>
        </p:spPr>
        <p:txBody>
          <a:bodyPr vert="horz" wrap="square" lIns="0" tIns="27305" rIns="0" bIns="0" rtlCol="0">
            <a:spAutoFit/>
          </a:bodyPr>
          <a:lstStyle/>
          <a:p>
            <a:pPr marL="12700" marR="5080">
              <a:lnSpc>
                <a:spcPts val="1310"/>
              </a:lnSpc>
              <a:spcBef>
                <a:spcPts val="215"/>
              </a:spcBef>
            </a:pPr>
            <a:r>
              <a:rPr sz="1400" dirty="0">
                <a:solidFill>
                  <a:srgbClr val="3C3C3B"/>
                </a:solidFill>
                <a:latin typeface="Lato-Light"/>
                <a:cs typeface="Lato-Light"/>
              </a:rPr>
              <a:t>Assessed </a:t>
            </a:r>
            <a:r>
              <a:rPr sz="1400" spc="5" dirty="0">
                <a:solidFill>
                  <a:srgbClr val="3C3C3B"/>
                </a:solidFill>
                <a:latin typeface="Lato-Light"/>
                <a:cs typeface="Lato-Light"/>
              </a:rPr>
              <a:t> countries</a:t>
            </a:r>
            <a:r>
              <a:rPr sz="1400" dirty="0">
                <a:solidFill>
                  <a:srgbClr val="3C3C3B"/>
                </a:solidFill>
                <a:latin typeface="Lato-Light"/>
                <a:cs typeface="Lato-Light"/>
              </a:rPr>
              <a:t> </a:t>
            </a:r>
            <a:r>
              <a:rPr sz="1400" spc="5" dirty="0">
                <a:solidFill>
                  <a:srgbClr val="3C3C3B"/>
                </a:solidFill>
                <a:latin typeface="Lato-Light"/>
                <a:cs typeface="Lato-Light"/>
              </a:rPr>
              <a:t>per  </a:t>
            </a:r>
            <a:r>
              <a:rPr sz="1400" dirty="0">
                <a:solidFill>
                  <a:srgbClr val="3C3C3B"/>
                </a:solidFill>
                <a:latin typeface="Lato-Light"/>
                <a:cs typeface="Lato-Light"/>
              </a:rPr>
              <a:t>income </a:t>
            </a:r>
            <a:r>
              <a:rPr sz="1400" spc="-5" dirty="0">
                <a:solidFill>
                  <a:srgbClr val="3C3C3B"/>
                </a:solidFill>
                <a:latin typeface="Lato-Light"/>
                <a:cs typeface="Lato-Light"/>
              </a:rPr>
              <a:t>level </a:t>
            </a:r>
            <a:r>
              <a:rPr sz="1400" dirty="0">
                <a:solidFill>
                  <a:srgbClr val="3C3C3B"/>
                </a:solidFill>
                <a:latin typeface="Lato-Light"/>
                <a:cs typeface="Lato-Light"/>
              </a:rPr>
              <a:t> group</a:t>
            </a:r>
            <a:endParaRPr sz="1400" dirty="0">
              <a:latin typeface="Lato-Light"/>
              <a:cs typeface="Lato-Light"/>
            </a:endParaRPr>
          </a:p>
        </p:txBody>
      </p:sp>
      <p:sp>
        <p:nvSpPr>
          <p:cNvPr id="139" name="object 139"/>
          <p:cNvSpPr txBox="1"/>
          <p:nvPr/>
        </p:nvSpPr>
        <p:spPr>
          <a:xfrm>
            <a:off x="6400800" y="5744493"/>
            <a:ext cx="1302728" cy="360996"/>
          </a:xfrm>
          <a:prstGeom prst="rect">
            <a:avLst/>
          </a:prstGeom>
        </p:spPr>
        <p:txBody>
          <a:bodyPr vert="horz" wrap="square" lIns="0" tIns="27305" rIns="0" bIns="0" rtlCol="0">
            <a:spAutoFit/>
          </a:bodyPr>
          <a:lstStyle/>
          <a:p>
            <a:pPr marL="12700" marR="5080" indent="46990" algn="ctr">
              <a:lnSpc>
                <a:spcPts val="1310"/>
              </a:lnSpc>
              <a:spcBef>
                <a:spcPts val="215"/>
              </a:spcBef>
            </a:pPr>
            <a:r>
              <a:rPr sz="1400" spc="5" dirty="0">
                <a:solidFill>
                  <a:srgbClr val="3C3C3B"/>
                </a:solidFill>
                <a:latin typeface="Lato-Light"/>
                <a:cs typeface="Lato-Light"/>
              </a:rPr>
              <a:t>Middle Income </a:t>
            </a:r>
            <a:r>
              <a:rPr sz="1400" spc="10" dirty="0">
                <a:solidFill>
                  <a:srgbClr val="3C3C3B"/>
                </a:solidFill>
                <a:latin typeface="Lato-Light"/>
                <a:cs typeface="Lato-Light"/>
              </a:rPr>
              <a:t> </a:t>
            </a:r>
            <a:r>
              <a:rPr sz="1400" dirty="0">
                <a:solidFill>
                  <a:srgbClr val="3C3C3B"/>
                </a:solidFill>
                <a:latin typeface="Lato-Light"/>
                <a:cs typeface="Lato-Light"/>
              </a:rPr>
              <a:t>Coun</a:t>
            </a:r>
            <a:r>
              <a:rPr sz="1400" spc="5" dirty="0">
                <a:solidFill>
                  <a:srgbClr val="3C3C3B"/>
                </a:solidFill>
                <a:latin typeface="Lato-Light"/>
                <a:cs typeface="Lato-Light"/>
              </a:rPr>
              <a:t>tries</a:t>
            </a:r>
            <a:r>
              <a:rPr sz="1400" dirty="0">
                <a:solidFill>
                  <a:srgbClr val="3C3C3B"/>
                </a:solidFill>
                <a:latin typeface="Lato-Light"/>
                <a:cs typeface="Lato-Light"/>
              </a:rPr>
              <a:t> </a:t>
            </a:r>
            <a:r>
              <a:rPr sz="1400" spc="5" dirty="0">
                <a:solidFill>
                  <a:srgbClr val="3C3C3B"/>
                </a:solidFill>
                <a:latin typeface="Lato-Light"/>
                <a:cs typeface="Lato-Light"/>
              </a:rPr>
              <a:t>(MIC)</a:t>
            </a:r>
            <a:endParaRPr sz="1400" dirty="0">
              <a:latin typeface="Lato-Light"/>
              <a:cs typeface="Lato-Light"/>
            </a:endParaRPr>
          </a:p>
        </p:txBody>
      </p:sp>
      <p:sp>
        <p:nvSpPr>
          <p:cNvPr id="140" name="object 140"/>
          <p:cNvSpPr txBox="1"/>
          <p:nvPr/>
        </p:nvSpPr>
        <p:spPr>
          <a:xfrm>
            <a:off x="8894085" y="5737420"/>
            <a:ext cx="1302728" cy="360996"/>
          </a:xfrm>
          <a:prstGeom prst="rect">
            <a:avLst/>
          </a:prstGeom>
        </p:spPr>
        <p:txBody>
          <a:bodyPr vert="horz" wrap="square" lIns="0" tIns="27305" rIns="0" bIns="0" rtlCol="0">
            <a:spAutoFit/>
          </a:bodyPr>
          <a:lstStyle/>
          <a:p>
            <a:pPr marL="12700" marR="5080" indent="107314" algn="ctr">
              <a:lnSpc>
                <a:spcPts val="1310"/>
              </a:lnSpc>
              <a:spcBef>
                <a:spcPts val="215"/>
              </a:spcBef>
            </a:pPr>
            <a:r>
              <a:rPr sz="1400" dirty="0">
                <a:solidFill>
                  <a:srgbClr val="3C3C3B"/>
                </a:solidFill>
                <a:latin typeface="Lato-Light"/>
                <a:cs typeface="Lato-Light"/>
              </a:rPr>
              <a:t>Low </a:t>
            </a:r>
            <a:r>
              <a:rPr sz="1400" spc="5" dirty="0">
                <a:solidFill>
                  <a:srgbClr val="3C3C3B"/>
                </a:solidFill>
                <a:latin typeface="Lato-Light"/>
                <a:cs typeface="Lato-Light"/>
              </a:rPr>
              <a:t>Income </a:t>
            </a:r>
            <a:r>
              <a:rPr sz="1400" spc="10" dirty="0">
                <a:solidFill>
                  <a:srgbClr val="3C3C3B"/>
                </a:solidFill>
                <a:latin typeface="Lato-Light"/>
                <a:cs typeface="Lato-Light"/>
              </a:rPr>
              <a:t> </a:t>
            </a:r>
            <a:r>
              <a:rPr sz="1400" dirty="0">
                <a:solidFill>
                  <a:srgbClr val="3C3C3B"/>
                </a:solidFill>
                <a:latin typeface="Lato-Light"/>
                <a:cs typeface="Lato-Light"/>
              </a:rPr>
              <a:t>Countries</a:t>
            </a:r>
            <a:r>
              <a:rPr sz="1400" spc="-50" dirty="0">
                <a:solidFill>
                  <a:srgbClr val="3C3C3B"/>
                </a:solidFill>
                <a:latin typeface="Lato-Light"/>
                <a:cs typeface="Lato-Light"/>
              </a:rPr>
              <a:t> </a:t>
            </a:r>
            <a:r>
              <a:rPr sz="1400" spc="5" dirty="0">
                <a:solidFill>
                  <a:srgbClr val="3C3C3B"/>
                </a:solidFill>
                <a:latin typeface="Lato-Light"/>
                <a:cs typeface="Lato-Light"/>
              </a:rPr>
              <a:t>(LIC)</a:t>
            </a:r>
            <a:endParaRPr sz="1400" dirty="0">
              <a:latin typeface="Lato-Light"/>
              <a:cs typeface="Lato-Light"/>
            </a:endParaRPr>
          </a:p>
        </p:txBody>
      </p:sp>
      <p:sp>
        <p:nvSpPr>
          <p:cNvPr id="141" name="object 141"/>
          <p:cNvSpPr txBox="1"/>
          <p:nvPr/>
        </p:nvSpPr>
        <p:spPr>
          <a:xfrm>
            <a:off x="11387370" y="5744493"/>
            <a:ext cx="1486882" cy="527709"/>
          </a:xfrm>
          <a:prstGeom prst="rect">
            <a:avLst/>
          </a:prstGeom>
        </p:spPr>
        <p:txBody>
          <a:bodyPr vert="horz" wrap="square" lIns="0" tIns="27305" rIns="0" bIns="0" rtlCol="0">
            <a:spAutoFit/>
          </a:bodyPr>
          <a:lstStyle/>
          <a:p>
            <a:pPr marL="12700" marR="5080" indent="8255" algn="ctr">
              <a:lnSpc>
                <a:spcPts val="1310"/>
              </a:lnSpc>
              <a:spcBef>
                <a:spcPts val="215"/>
              </a:spcBef>
            </a:pPr>
            <a:r>
              <a:rPr sz="1400" dirty="0">
                <a:solidFill>
                  <a:srgbClr val="3C3C3B"/>
                </a:solidFill>
                <a:latin typeface="Lato-Light"/>
                <a:cs typeface="Lato-Light"/>
              </a:rPr>
              <a:t>Small </a:t>
            </a:r>
            <a:r>
              <a:rPr sz="1400" spc="5" dirty="0">
                <a:solidFill>
                  <a:srgbClr val="3C3C3B"/>
                </a:solidFill>
                <a:latin typeface="Lato-Light"/>
                <a:cs typeface="Lato-Light"/>
              </a:rPr>
              <a:t>Islands </a:t>
            </a:r>
            <a:r>
              <a:rPr sz="1400" spc="-210" dirty="0">
                <a:solidFill>
                  <a:srgbClr val="3C3C3B"/>
                </a:solidFill>
                <a:latin typeface="Lato-Light"/>
                <a:cs typeface="Lato-Light"/>
              </a:rPr>
              <a:t> </a:t>
            </a:r>
            <a:r>
              <a:rPr sz="1400" spc="5" dirty="0">
                <a:solidFill>
                  <a:srgbClr val="3C3C3B"/>
                </a:solidFill>
                <a:latin typeface="Lato-Light"/>
                <a:cs typeface="Lato-Light"/>
              </a:rPr>
              <a:t>Developing </a:t>
            </a:r>
            <a:r>
              <a:rPr sz="1400" spc="10" dirty="0">
                <a:solidFill>
                  <a:srgbClr val="3C3C3B"/>
                </a:solidFill>
                <a:latin typeface="Lato-Light"/>
                <a:cs typeface="Lato-Light"/>
              </a:rPr>
              <a:t> </a:t>
            </a:r>
            <a:r>
              <a:rPr sz="1400" dirty="0">
                <a:solidFill>
                  <a:srgbClr val="3C3C3B"/>
                </a:solidFill>
                <a:latin typeface="Lato-Light"/>
                <a:cs typeface="Lato-Light"/>
              </a:rPr>
              <a:t>States</a:t>
            </a:r>
            <a:r>
              <a:rPr sz="1400" spc="-60" dirty="0">
                <a:solidFill>
                  <a:srgbClr val="3C3C3B"/>
                </a:solidFill>
                <a:latin typeface="Lato-Light"/>
                <a:cs typeface="Lato-Light"/>
              </a:rPr>
              <a:t> </a:t>
            </a:r>
            <a:r>
              <a:rPr sz="1400" spc="5" dirty="0">
                <a:solidFill>
                  <a:srgbClr val="3C3C3B"/>
                </a:solidFill>
                <a:latin typeface="Lato-Light"/>
                <a:cs typeface="Lato-Light"/>
              </a:rPr>
              <a:t>(SIDS)</a:t>
            </a:r>
            <a:endParaRPr sz="1400" dirty="0">
              <a:latin typeface="Lato-Light"/>
              <a:cs typeface="Lato-Light"/>
            </a:endParaRPr>
          </a:p>
        </p:txBody>
      </p:sp>
      <p:sp>
        <p:nvSpPr>
          <p:cNvPr id="142" name="object 142"/>
          <p:cNvSpPr/>
          <p:nvPr/>
        </p:nvSpPr>
        <p:spPr>
          <a:xfrm>
            <a:off x="4226953" y="1381264"/>
            <a:ext cx="180975" cy="180975"/>
          </a:xfrm>
          <a:custGeom>
            <a:avLst/>
            <a:gdLst/>
            <a:ahLst/>
            <a:cxnLst/>
            <a:rect l="l" t="t" r="r" b="b"/>
            <a:pathLst>
              <a:path w="180975" h="180975">
                <a:moveTo>
                  <a:pt x="180721" y="0"/>
                </a:moveTo>
                <a:lnTo>
                  <a:pt x="0" y="0"/>
                </a:lnTo>
                <a:lnTo>
                  <a:pt x="0" y="180721"/>
                </a:lnTo>
                <a:lnTo>
                  <a:pt x="180721" y="180721"/>
                </a:lnTo>
                <a:lnTo>
                  <a:pt x="180721" y="0"/>
                </a:lnTo>
                <a:close/>
              </a:path>
            </a:pathLst>
          </a:custGeom>
          <a:solidFill>
            <a:srgbClr val="009479"/>
          </a:solidFill>
        </p:spPr>
        <p:txBody>
          <a:bodyPr wrap="square" lIns="0" tIns="0" rIns="0" bIns="0" rtlCol="0"/>
          <a:lstStyle/>
          <a:p>
            <a:endParaRPr/>
          </a:p>
        </p:txBody>
      </p:sp>
      <p:sp>
        <p:nvSpPr>
          <p:cNvPr id="143" name="object 143"/>
          <p:cNvSpPr/>
          <p:nvPr/>
        </p:nvSpPr>
        <p:spPr>
          <a:xfrm>
            <a:off x="5486692" y="1381264"/>
            <a:ext cx="180975" cy="180975"/>
          </a:xfrm>
          <a:custGeom>
            <a:avLst/>
            <a:gdLst/>
            <a:ahLst/>
            <a:cxnLst/>
            <a:rect l="l" t="t" r="r" b="b"/>
            <a:pathLst>
              <a:path w="180975" h="180975">
                <a:moveTo>
                  <a:pt x="180721" y="0"/>
                </a:moveTo>
                <a:lnTo>
                  <a:pt x="0" y="0"/>
                </a:lnTo>
                <a:lnTo>
                  <a:pt x="0" y="180721"/>
                </a:lnTo>
                <a:lnTo>
                  <a:pt x="180721" y="180721"/>
                </a:lnTo>
                <a:lnTo>
                  <a:pt x="180721" y="0"/>
                </a:lnTo>
                <a:close/>
              </a:path>
            </a:pathLst>
          </a:custGeom>
          <a:solidFill>
            <a:srgbClr val="F7B300"/>
          </a:solidFill>
        </p:spPr>
        <p:txBody>
          <a:bodyPr wrap="square" lIns="0" tIns="0" rIns="0" bIns="0" rtlCol="0"/>
          <a:lstStyle/>
          <a:p>
            <a:endParaRPr/>
          </a:p>
        </p:txBody>
      </p:sp>
      <p:sp>
        <p:nvSpPr>
          <p:cNvPr id="144" name="object 144"/>
          <p:cNvSpPr/>
          <p:nvPr/>
        </p:nvSpPr>
        <p:spPr>
          <a:xfrm>
            <a:off x="6894626" y="1381264"/>
            <a:ext cx="180975" cy="180975"/>
          </a:xfrm>
          <a:custGeom>
            <a:avLst/>
            <a:gdLst/>
            <a:ahLst/>
            <a:cxnLst/>
            <a:rect l="l" t="t" r="r" b="b"/>
            <a:pathLst>
              <a:path w="180975" h="180975">
                <a:moveTo>
                  <a:pt x="180721" y="0"/>
                </a:moveTo>
                <a:lnTo>
                  <a:pt x="0" y="0"/>
                </a:lnTo>
                <a:lnTo>
                  <a:pt x="0" y="180721"/>
                </a:lnTo>
                <a:lnTo>
                  <a:pt x="180721" y="180721"/>
                </a:lnTo>
                <a:lnTo>
                  <a:pt x="180721" y="0"/>
                </a:lnTo>
                <a:close/>
              </a:path>
            </a:pathLst>
          </a:custGeom>
          <a:solidFill>
            <a:srgbClr val="575756"/>
          </a:solidFill>
        </p:spPr>
        <p:txBody>
          <a:bodyPr wrap="square" lIns="0" tIns="0" rIns="0" bIns="0" rtlCol="0"/>
          <a:lstStyle/>
          <a:p>
            <a:endParaRPr/>
          </a:p>
        </p:txBody>
      </p:sp>
      <p:sp>
        <p:nvSpPr>
          <p:cNvPr id="145" name="object 145"/>
          <p:cNvSpPr/>
          <p:nvPr/>
        </p:nvSpPr>
        <p:spPr>
          <a:xfrm>
            <a:off x="7839430" y="1381264"/>
            <a:ext cx="180975" cy="180975"/>
          </a:xfrm>
          <a:custGeom>
            <a:avLst/>
            <a:gdLst/>
            <a:ahLst/>
            <a:cxnLst/>
            <a:rect l="l" t="t" r="r" b="b"/>
            <a:pathLst>
              <a:path w="180975" h="180975">
                <a:moveTo>
                  <a:pt x="180721" y="0"/>
                </a:moveTo>
                <a:lnTo>
                  <a:pt x="0" y="0"/>
                </a:lnTo>
                <a:lnTo>
                  <a:pt x="0" y="180721"/>
                </a:lnTo>
                <a:lnTo>
                  <a:pt x="180721" y="180721"/>
                </a:lnTo>
                <a:lnTo>
                  <a:pt x="180721" y="0"/>
                </a:lnTo>
                <a:close/>
              </a:path>
            </a:pathLst>
          </a:custGeom>
          <a:solidFill>
            <a:srgbClr val="F8E500"/>
          </a:solidFill>
        </p:spPr>
        <p:txBody>
          <a:bodyPr wrap="square" lIns="0" tIns="0" rIns="0" bIns="0" rtlCol="0"/>
          <a:lstStyle/>
          <a:p>
            <a:endParaRPr/>
          </a:p>
        </p:txBody>
      </p:sp>
      <p:sp>
        <p:nvSpPr>
          <p:cNvPr id="146" name="object 146"/>
          <p:cNvSpPr/>
          <p:nvPr/>
        </p:nvSpPr>
        <p:spPr>
          <a:xfrm>
            <a:off x="8839809" y="1381264"/>
            <a:ext cx="180975" cy="180975"/>
          </a:xfrm>
          <a:custGeom>
            <a:avLst/>
            <a:gdLst/>
            <a:ahLst/>
            <a:cxnLst/>
            <a:rect l="l" t="t" r="r" b="b"/>
            <a:pathLst>
              <a:path w="180975" h="180975">
                <a:moveTo>
                  <a:pt x="180721" y="0"/>
                </a:moveTo>
                <a:lnTo>
                  <a:pt x="0" y="0"/>
                </a:lnTo>
                <a:lnTo>
                  <a:pt x="0" y="180721"/>
                </a:lnTo>
                <a:lnTo>
                  <a:pt x="180721" y="180721"/>
                </a:lnTo>
                <a:lnTo>
                  <a:pt x="180721" y="0"/>
                </a:lnTo>
                <a:close/>
              </a:path>
            </a:pathLst>
          </a:custGeom>
          <a:solidFill>
            <a:srgbClr val="0FB1E3"/>
          </a:solidFill>
        </p:spPr>
        <p:txBody>
          <a:bodyPr wrap="square" lIns="0" tIns="0" rIns="0" bIns="0" rtlCol="0"/>
          <a:lstStyle/>
          <a:p>
            <a:endParaRPr/>
          </a:p>
        </p:txBody>
      </p:sp>
      <p:sp>
        <p:nvSpPr>
          <p:cNvPr id="147" name="object 147"/>
          <p:cNvSpPr txBox="1"/>
          <p:nvPr/>
        </p:nvSpPr>
        <p:spPr>
          <a:xfrm>
            <a:off x="4168078" y="242562"/>
            <a:ext cx="8357870" cy="1515800"/>
          </a:xfrm>
          <a:prstGeom prst="rect">
            <a:avLst/>
          </a:prstGeom>
        </p:spPr>
        <p:txBody>
          <a:bodyPr vert="horz" wrap="square" lIns="0" tIns="12700" rIns="0" bIns="0" rtlCol="0">
            <a:spAutoFit/>
          </a:bodyPr>
          <a:lstStyle/>
          <a:p>
            <a:pPr marL="12700">
              <a:lnSpc>
                <a:spcPct val="100000"/>
              </a:lnSpc>
              <a:spcBef>
                <a:spcPts val="100"/>
              </a:spcBef>
            </a:pPr>
            <a:r>
              <a:rPr sz="2200" dirty="0">
                <a:latin typeface="Lato"/>
                <a:cs typeface="Lato"/>
              </a:rPr>
              <a:t>Jobs</a:t>
            </a:r>
            <a:r>
              <a:rPr sz="2200" spc="-10" dirty="0">
                <a:latin typeface="Lato"/>
                <a:cs typeface="Lato"/>
              </a:rPr>
              <a:t> </a:t>
            </a:r>
            <a:r>
              <a:rPr sz="2200" dirty="0">
                <a:latin typeface="Lato"/>
                <a:cs typeface="Lato"/>
              </a:rPr>
              <a:t>created</a:t>
            </a:r>
            <a:r>
              <a:rPr sz="2200" spc="-5" dirty="0">
                <a:latin typeface="Lato"/>
                <a:cs typeface="Lato"/>
              </a:rPr>
              <a:t> </a:t>
            </a:r>
            <a:r>
              <a:rPr sz="2200" dirty="0">
                <a:latin typeface="Lato"/>
                <a:cs typeface="Lato"/>
              </a:rPr>
              <a:t>in</a:t>
            </a:r>
            <a:r>
              <a:rPr sz="2200" spc="-10" dirty="0">
                <a:latin typeface="Lato"/>
                <a:cs typeface="Lato"/>
              </a:rPr>
              <a:t> </a:t>
            </a:r>
            <a:r>
              <a:rPr sz="2200" dirty="0">
                <a:latin typeface="Lato"/>
                <a:cs typeface="Lato"/>
              </a:rPr>
              <a:t>the</a:t>
            </a:r>
            <a:r>
              <a:rPr sz="2200" spc="-10" dirty="0">
                <a:latin typeface="Lato"/>
                <a:cs typeface="Lato"/>
              </a:rPr>
              <a:t> </a:t>
            </a:r>
            <a:r>
              <a:rPr sz="2200" dirty="0">
                <a:solidFill>
                  <a:srgbClr val="0D2959"/>
                </a:solidFill>
                <a:latin typeface="Lato"/>
                <a:cs typeface="Lato"/>
              </a:rPr>
              <a:t>energy</a:t>
            </a:r>
            <a:r>
              <a:rPr sz="2200" spc="-5" dirty="0">
                <a:solidFill>
                  <a:srgbClr val="0D2959"/>
                </a:solidFill>
                <a:latin typeface="Lato"/>
                <a:cs typeface="Lato"/>
              </a:rPr>
              <a:t> </a:t>
            </a:r>
            <a:r>
              <a:rPr sz="2200" dirty="0">
                <a:solidFill>
                  <a:srgbClr val="0D2959"/>
                </a:solidFill>
                <a:latin typeface="Lato"/>
                <a:cs typeface="Lato"/>
              </a:rPr>
              <a:t>sector</a:t>
            </a:r>
            <a:r>
              <a:rPr sz="2200" spc="-15" dirty="0">
                <a:solidFill>
                  <a:srgbClr val="0D2959"/>
                </a:solidFill>
                <a:latin typeface="Lato"/>
                <a:cs typeface="Lato"/>
              </a:rPr>
              <a:t> </a:t>
            </a:r>
            <a:r>
              <a:rPr sz="2200" dirty="0">
                <a:latin typeface="Lato"/>
                <a:cs typeface="Lato"/>
              </a:rPr>
              <a:t>when</a:t>
            </a:r>
            <a:r>
              <a:rPr sz="2200" spc="-5" dirty="0">
                <a:latin typeface="Lato"/>
                <a:cs typeface="Lato"/>
              </a:rPr>
              <a:t> </a:t>
            </a:r>
            <a:r>
              <a:rPr sz="2200" dirty="0">
                <a:latin typeface="Lato"/>
                <a:cs typeface="Lato"/>
              </a:rPr>
              <a:t>reaching</a:t>
            </a:r>
            <a:r>
              <a:rPr sz="2200" spc="-10" dirty="0">
                <a:latin typeface="Lato"/>
                <a:cs typeface="Lato"/>
              </a:rPr>
              <a:t> </a:t>
            </a:r>
            <a:r>
              <a:rPr sz="2200" dirty="0">
                <a:latin typeface="Lato"/>
                <a:cs typeface="Lato"/>
              </a:rPr>
              <a:t>the</a:t>
            </a:r>
            <a:r>
              <a:rPr sz="2200" spc="-5" dirty="0">
                <a:latin typeface="Lato"/>
                <a:cs typeface="Lato"/>
              </a:rPr>
              <a:t> </a:t>
            </a:r>
            <a:r>
              <a:rPr sz="2200" dirty="0">
                <a:latin typeface="Lato"/>
                <a:cs typeface="Lato"/>
              </a:rPr>
              <a:t>NDC</a:t>
            </a:r>
            <a:r>
              <a:rPr sz="2200" spc="-5" dirty="0">
                <a:latin typeface="Lato"/>
                <a:cs typeface="Lato"/>
              </a:rPr>
              <a:t> </a:t>
            </a:r>
            <a:r>
              <a:rPr sz="2200" dirty="0">
                <a:latin typeface="Lato"/>
                <a:cs typeface="Lato"/>
              </a:rPr>
              <a:t>energy</a:t>
            </a:r>
            <a:r>
              <a:rPr sz="2200" spc="-10" dirty="0">
                <a:latin typeface="Lato"/>
                <a:cs typeface="Lato"/>
              </a:rPr>
              <a:t> </a:t>
            </a:r>
            <a:r>
              <a:rPr sz="2200" spc="-5" dirty="0">
                <a:latin typeface="Lato"/>
                <a:cs typeface="Lato"/>
              </a:rPr>
              <a:t>generation </a:t>
            </a:r>
            <a:r>
              <a:rPr sz="2200" dirty="0">
                <a:latin typeface="Lato"/>
                <a:cs typeface="Lato"/>
              </a:rPr>
              <a:t>targets</a:t>
            </a:r>
          </a:p>
          <a:p>
            <a:pPr marL="58419">
              <a:lnSpc>
                <a:spcPct val="100000"/>
              </a:lnSpc>
              <a:spcBef>
                <a:spcPts val="1370"/>
              </a:spcBef>
            </a:pPr>
            <a:r>
              <a:rPr sz="1400" spc="5" dirty="0">
                <a:solidFill>
                  <a:srgbClr val="3C3C3B"/>
                </a:solidFill>
                <a:latin typeface="Lato"/>
                <a:cs typeface="Lato"/>
              </a:rPr>
              <a:t>Share of</a:t>
            </a:r>
            <a:r>
              <a:rPr sz="1400" spc="10" dirty="0">
                <a:solidFill>
                  <a:srgbClr val="3C3C3B"/>
                </a:solidFill>
                <a:latin typeface="Lato"/>
                <a:cs typeface="Lato"/>
              </a:rPr>
              <a:t> </a:t>
            </a:r>
            <a:r>
              <a:rPr sz="1400" spc="5" dirty="0">
                <a:solidFill>
                  <a:srgbClr val="3C3C3B"/>
                </a:solidFill>
                <a:latin typeface="Lato"/>
                <a:cs typeface="Lato"/>
              </a:rPr>
              <a:t>FTE direct</a:t>
            </a:r>
            <a:r>
              <a:rPr sz="1400" spc="10" dirty="0">
                <a:solidFill>
                  <a:srgbClr val="3C3C3B"/>
                </a:solidFill>
                <a:latin typeface="Lato"/>
                <a:cs typeface="Lato"/>
              </a:rPr>
              <a:t> </a:t>
            </a:r>
            <a:r>
              <a:rPr sz="1400" spc="5" dirty="0">
                <a:solidFill>
                  <a:srgbClr val="3C3C3B"/>
                </a:solidFill>
                <a:latin typeface="Lato"/>
                <a:cs typeface="Lato"/>
              </a:rPr>
              <a:t>jobs created</a:t>
            </a:r>
            <a:r>
              <a:rPr sz="1400" spc="10" dirty="0">
                <a:solidFill>
                  <a:srgbClr val="3C3C3B"/>
                </a:solidFill>
                <a:latin typeface="Lato"/>
                <a:cs typeface="Lato"/>
              </a:rPr>
              <a:t> </a:t>
            </a:r>
            <a:r>
              <a:rPr sz="1400" spc="5" dirty="0">
                <a:solidFill>
                  <a:srgbClr val="3C3C3B"/>
                </a:solidFill>
                <a:latin typeface="Lato"/>
                <a:cs typeface="Lato"/>
              </a:rPr>
              <a:t>per</a:t>
            </a:r>
            <a:r>
              <a:rPr sz="1400" spc="10" dirty="0">
                <a:solidFill>
                  <a:srgbClr val="3C3C3B"/>
                </a:solidFill>
                <a:latin typeface="Lato"/>
                <a:cs typeface="Lato"/>
              </a:rPr>
              <a:t> </a:t>
            </a:r>
            <a:r>
              <a:rPr sz="1400" dirty="0">
                <a:solidFill>
                  <a:srgbClr val="3C3C3B"/>
                </a:solidFill>
                <a:latin typeface="Lato"/>
                <a:cs typeface="Lato"/>
              </a:rPr>
              <a:t>technology,</a:t>
            </a:r>
            <a:r>
              <a:rPr sz="1400" spc="5" dirty="0">
                <a:solidFill>
                  <a:srgbClr val="3C3C3B"/>
                </a:solidFill>
                <a:latin typeface="Lato"/>
                <a:cs typeface="Lato"/>
              </a:rPr>
              <a:t> per</a:t>
            </a:r>
            <a:r>
              <a:rPr sz="1400" spc="10" dirty="0">
                <a:solidFill>
                  <a:srgbClr val="3C3C3B"/>
                </a:solidFill>
                <a:latin typeface="Lato"/>
                <a:cs typeface="Lato"/>
              </a:rPr>
              <a:t> </a:t>
            </a:r>
            <a:r>
              <a:rPr sz="1400" spc="5" dirty="0">
                <a:solidFill>
                  <a:srgbClr val="3C3C3B"/>
                </a:solidFill>
                <a:latin typeface="Lato"/>
                <a:cs typeface="Lato"/>
              </a:rPr>
              <a:t>groups of</a:t>
            </a:r>
            <a:r>
              <a:rPr sz="1400" spc="10" dirty="0">
                <a:solidFill>
                  <a:srgbClr val="3C3C3B"/>
                </a:solidFill>
                <a:latin typeface="Lato"/>
                <a:cs typeface="Lato"/>
              </a:rPr>
              <a:t> </a:t>
            </a:r>
            <a:r>
              <a:rPr sz="1400" spc="5" dirty="0">
                <a:solidFill>
                  <a:srgbClr val="3C3C3B"/>
                </a:solidFill>
                <a:latin typeface="Lato"/>
                <a:cs typeface="Lato"/>
              </a:rPr>
              <a:t>countries</a:t>
            </a:r>
            <a:r>
              <a:rPr sz="1400" spc="10" dirty="0">
                <a:solidFill>
                  <a:srgbClr val="3C3C3B"/>
                </a:solidFill>
                <a:latin typeface="Lato"/>
                <a:cs typeface="Lato"/>
              </a:rPr>
              <a:t> </a:t>
            </a:r>
            <a:r>
              <a:rPr sz="1400" spc="5" dirty="0">
                <a:solidFill>
                  <a:srgbClr val="3C3C3B"/>
                </a:solidFill>
                <a:latin typeface="Lato"/>
                <a:cs typeface="Lato"/>
              </a:rPr>
              <a:t>based on</a:t>
            </a:r>
            <a:r>
              <a:rPr sz="1400" spc="10" dirty="0">
                <a:solidFill>
                  <a:srgbClr val="3C3C3B"/>
                </a:solidFill>
                <a:latin typeface="Lato"/>
                <a:cs typeface="Lato"/>
              </a:rPr>
              <a:t> </a:t>
            </a:r>
            <a:r>
              <a:rPr sz="1400" spc="5" dirty="0">
                <a:solidFill>
                  <a:srgbClr val="3C3C3B"/>
                </a:solidFill>
                <a:latin typeface="Lato"/>
                <a:cs typeface="Lato"/>
              </a:rPr>
              <a:t>income </a:t>
            </a:r>
            <a:r>
              <a:rPr sz="1400" spc="-5" dirty="0">
                <a:solidFill>
                  <a:srgbClr val="3C3C3B"/>
                </a:solidFill>
                <a:latin typeface="Lato"/>
                <a:cs typeface="Lato"/>
              </a:rPr>
              <a:t>level</a:t>
            </a:r>
            <a:r>
              <a:rPr sz="1400" spc="10" dirty="0">
                <a:solidFill>
                  <a:srgbClr val="3C3C3B"/>
                </a:solidFill>
                <a:latin typeface="Lato"/>
                <a:cs typeface="Lato"/>
              </a:rPr>
              <a:t> </a:t>
            </a:r>
            <a:r>
              <a:rPr sz="1400" spc="5" dirty="0">
                <a:solidFill>
                  <a:srgbClr val="3C3C3B"/>
                </a:solidFill>
                <a:latin typeface="Lato"/>
                <a:cs typeface="Lato"/>
              </a:rPr>
              <a:t>(%)</a:t>
            </a:r>
            <a:endParaRPr sz="1400" dirty="0">
              <a:latin typeface="Lato"/>
              <a:cs typeface="Lato"/>
            </a:endParaRPr>
          </a:p>
          <a:p>
            <a:pPr>
              <a:lnSpc>
                <a:spcPct val="100000"/>
              </a:lnSpc>
              <a:spcBef>
                <a:spcPts val="20"/>
              </a:spcBef>
            </a:pPr>
            <a:endParaRPr sz="1400" dirty="0">
              <a:latin typeface="Lato"/>
              <a:cs typeface="Lato"/>
            </a:endParaRPr>
          </a:p>
          <a:p>
            <a:pPr marL="341630">
              <a:lnSpc>
                <a:spcPct val="100000"/>
              </a:lnSpc>
              <a:spcBef>
                <a:spcPts val="5"/>
              </a:spcBef>
              <a:tabLst>
                <a:tab pos="1601470" algn="l"/>
                <a:tab pos="3009265" algn="l"/>
                <a:tab pos="3954145" algn="l"/>
                <a:tab pos="4954270" algn="l"/>
              </a:tabLst>
            </a:pPr>
            <a:r>
              <a:rPr sz="1400" dirty="0">
                <a:solidFill>
                  <a:srgbClr val="3C3C3B"/>
                </a:solidFill>
                <a:latin typeface="Lato-Light"/>
                <a:cs typeface="Lato-Light"/>
              </a:rPr>
              <a:t>Geothermal	Onshore</a:t>
            </a:r>
            <a:r>
              <a:rPr sz="1400" spc="10" dirty="0">
                <a:solidFill>
                  <a:srgbClr val="3C3C3B"/>
                </a:solidFill>
                <a:latin typeface="Lato-Light"/>
                <a:cs typeface="Lato-Light"/>
              </a:rPr>
              <a:t> </a:t>
            </a:r>
            <a:r>
              <a:rPr sz="1400" spc="5" dirty="0">
                <a:solidFill>
                  <a:srgbClr val="3C3C3B"/>
                </a:solidFill>
                <a:latin typeface="Lato-Light"/>
                <a:cs typeface="Lato-Light"/>
              </a:rPr>
              <a:t>Wind	</a:t>
            </a:r>
            <a:r>
              <a:rPr sz="1400" dirty="0">
                <a:solidFill>
                  <a:srgbClr val="3C3C3B"/>
                </a:solidFill>
                <a:latin typeface="Lato-Light"/>
                <a:cs typeface="Lato-Light"/>
              </a:rPr>
              <a:t>Solar</a:t>
            </a:r>
            <a:r>
              <a:rPr sz="1400" spc="5" dirty="0">
                <a:solidFill>
                  <a:srgbClr val="3C3C3B"/>
                </a:solidFill>
                <a:latin typeface="Lato-Light"/>
                <a:cs typeface="Lato-Light"/>
              </a:rPr>
              <a:t> PV	Biomass	Hydro</a:t>
            </a:r>
            <a:endParaRPr sz="1400" dirty="0">
              <a:latin typeface="Lato-Light"/>
              <a:cs typeface="Lato-Light"/>
            </a:endParaRPr>
          </a:p>
        </p:txBody>
      </p:sp>
      <p:sp>
        <p:nvSpPr>
          <p:cNvPr id="148" name="object 148"/>
          <p:cNvSpPr txBox="1"/>
          <p:nvPr/>
        </p:nvSpPr>
        <p:spPr>
          <a:xfrm>
            <a:off x="4952873" y="2048729"/>
            <a:ext cx="685800" cy="203835"/>
          </a:xfrm>
          <a:prstGeom prst="rect">
            <a:avLst/>
          </a:prstGeom>
        </p:spPr>
        <p:txBody>
          <a:bodyPr vert="horz" wrap="square" lIns="0" tIns="14604" rIns="0" bIns="0" rtlCol="0">
            <a:spAutoFit/>
          </a:bodyPr>
          <a:lstStyle/>
          <a:p>
            <a:pPr marL="12700">
              <a:lnSpc>
                <a:spcPct val="100000"/>
              </a:lnSpc>
              <a:spcBef>
                <a:spcPts val="114"/>
              </a:spcBef>
            </a:pPr>
            <a:r>
              <a:rPr sz="1150" spc="5" dirty="0">
                <a:solidFill>
                  <a:srgbClr val="3C3C3B"/>
                </a:solidFill>
                <a:latin typeface="Lato-Light"/>
                <a:cs typeface="Lato-Light"/>
              </a:rPr>
              <a:t>4,570,000</a:t>
            </a:r>
            <a:endParaRPr sz="1150">
              <a:latin typeface="Lato-Light"/>
              <a:cs typeface="Lato-Light"/>
            </a:endParaRPr>
          </a:p>
        </p:txBody>
      </p:sp>
      <p:sp>
        <p:nvSpPr>
          <p:cNvPr id="149" name="object 149"/>
          <p:cNvSpPr txBox="1"/>
          <p:nvPr/>
        </p:nvSpPr>
        <p:spPr>
          <a:xfrm>
            <a:off x="4952873" y="3189900"/>
            <a:ext cx="685800" cy="2563495"/>
          </a:xfrm>
          <a:prstGeom prst="rect">
            <a:avLst/>
          </a:prstGeom>
        </p:spPr>
        <p:txBody>
          <a:bodyPr vert="horz" wrap="square" lIns="0" tIns="77470" rIns="0" bIns="0" rtlCol="0">
            <a:spAutoFit/>
          </a:bodyPr>
          <a:lstStyle/>
          <a:p>
            <a:pPr marL="12700">
              <a:lnSpc>
                <a:spcPct val="100000"/>
              </a:lnSpc>
              <a:spcBef>
                <a:spcPts val="610"/>
              </a:spcBef>
            </a:pPr>
            <a:r>
              <a:rPr sz="1150" spc="5" dirty="0">
                <a:solidFill>
                  <a:srgbClr val="3C3C3B"/>
                </a:solidFill>
                <a:latin typeface="Lato-Light"/>
                <a:cs typeface="Lato-Light"/>
              </a:rPr>
              <a:t>2,540,000</a:t>
            </a:r>
            <a:endParaRPr sz="1150" dirty="0">
              <a:latin typeface="Lato-Light"/>
              <a:cs typeface="Lato-Light"/>
            </a:endParaRPr>
          </a:p>
          <a:p>
            <a:pPr marL="12700">
              <a:lnSpc>
                <a:spcPct val="100000"/>
              </a:lnSpc>
              <a:spcBef>
                <a:spcPts val="520"/>
              </a:spcBef>
            </a:pPr>
            <a:r>
              <a:rPr sz="1150" spc="5" dirty="0">
                <a:solidFill>
                  <a:srgbClr val="3C3C3B"/>
                </a:solidFill>
                <a:latin typeface="Lato-Light"/>
                <a:cs typeface="Lato-Light"/>
              </a:rPr>
              <a:t>2,530,000</a:t>
            </a:r>
            <a:endParaRPr sz="1150" dirty="0">
              <a:latin typeface="Lato-Light"/>
              <a:cs typeface="Lato-Light"/>
            </a:endParaRPr>
          </a:p>
          <a:p>
            <a:pPr marL="12700">
              <a:lnSpc>
                <a:spcPct val="100000"/>
              </a:lnSpc>
              <a:spcBef>
                <a:spcPts val="515"/>
              </a:spcBef>
            </a:pPr>
            <a:r>
              <a:rPr sz="1150" spc="5" dirty="0">
                <a:solidFill>
                  <a:srgbClr val="3C3C3B"/>
                </a:solidFill>
                <a:latin typeface="Lato-Light"/>
                <a:cs typeface="Lato-Light"/>
              </a:rPr>
              <a:t>2,520,000</a:t>
            </a:r>
            <a:endParaRPr sz="1150" dirty="0">
              <a:latin typeface="Lato-Light"/>
              <a:cs typeface="Lato-Light"/>
            </a:endParaRPr>
          </a:p>
          <a:p>
            <a:pPr marL="12700">
              <a:lnSpc>
                <a:spcPct val="100000"/>
              </a:lnSpc>
              <a:spcBef>
                <a:spcPts val="955"/>
              </a:spcBef>
            </a:pPr>
            <a:r>
              <a:rPr sz="1150" spc="5" dirty="0">
                <a:solidFill>
                  <a:srgbClr val="3C3C3B"/>
                </a:solidFill>
                <a:latin typeface="Lato-Light"/>
                <a:cs typeface="Lato-Light"/>
              </a:rPr>
              <a:t>1,170,000</a:t>
            </a:r>
            <a:endParaRPr sz="1150" dirty="0">
              <a:latin typeface="Lato-Light"/>
              <a:cs typeface="Lato-Light"/>
            </a:endParaRPr>
          </a:p>
          <a:p>
            <a:pPr marL="12700">
              <a:lnSpc>
                <a:spcPct val="100000"/>
              </a:lnSpc>
              <a:spcBef>
                <a:spcPts val="515"/>
              </a:spcBef>
            </a:pPr>
            <a:r>
              <a:rPr sz="1150" spc="5" dirty="0">
                <a:solidFill>
                  <a:srgbClr val="3C3C3B"/>
                </a:solidFill>
                <a:latin typeface="Lato-Light"/>
                <a:cs typeface="Lato-Light"/>
              </a:rPr>
              <a:t>1,160,000</a:t>
            </a:r>
            <a:endParaRPr sz="1150" dirty="0">
              <a:latin typeface="Lato-Light"/>
              <a:cs typeface="Lato-Light"/>
            </a:endParaRPr>
          </a:p>
          <a:p>
            <a:pPr marL="12700">
              <a:lnSpc>
                <a:spcPct val="100000"/>
              </a:lnSpc>
              <a:spcBef>
                <a:spcPts val="515"/>
              </a:spcBef>
            </a:pPr>
            <a:r>
              <a:rPr sz="1150" spc="5" dirty="0">
                <a:solidFill>
                  <a:srgbClr val="3C3C3B"/>
                </a:solidFill>
                <a:latin typeface="Lato-Light"/>
                <a:cs typeface="Lato-Light"/>
              </a:rPr>
              <a:t>1,150,000</a:t>
            </a:r>
            <a:endParaRPr sz="1150" dirty="0">
              <a:latin typeface="Lato-Light"/>
              <a:cs typeface="Lato-Light"/>
            </a:endParaRPr>
          </a:p>
          <a:p>
            <a:pPr marR="5080" algn="r">
              <a:lnSpc>
                <a:spcPct val="100000"/>
              </a:lnSpc>
              <a:spcBef>
                <a:spcPts val="1100"/>
              </a:spcBef>
            </a:pPr>
            <a:r>
              <a:rPr sz="1150" spc="5" dirty="0">
                <a:solidFill>
                  <a:srgbClr val="3C3C3B"/>
                </a:solidFill>
                <a:latin typeface="Lato-Light"/>
                <a:cs typeface="Lato-Light"/>
              </a:rPr>
              <a:t>30,000</a:t>
            </a:r>
            <a:endParaRPr sz="1150" dirty="0">
              <a:latin typeface="Lato-Light"/>
              <a:cs typeface="Lato-Light"/>
            </a:endParaRPr>
          </a:p>
          <a:p>
            <a:pPr marR="5080" algn="r">
              <a:lnSpc>
                <a:spcPct val="100000"/>
              </a:lnSpc>
              <a:spcBef>
                <a:spcPts val="515"/>
              </a:spcBef>
            </a:pPr>
            <a:r>
              <a:rPr sz="1150" spc="5" dirty="0">
                <a:solidFill>
                  <a:srgbClr val="3C3C3B"/>
                </a:solidFill>
                <a:latin typeface="Lato-Light"/>
                <a:cs typeface="Lato-Light"/>
              </a:rPr>
              <a:t>20,000</a:t>
            </a:r>
            <a:endParaRPr sz="1150" dirty="0">
              <a:latin typeface="Lato-Light"/>
              <a:cs typeface="Lato-Light"/>
            </a:endParaRPr>
          </a:p>
          <a:p>
            <a:pPr marR="5080" algn="r">
              <a:lnSpc>
                <a:spcPct val="100000"/>
              </a:lnSpc>
              <a:spcBef>
                <a:spcPts val="520"/>
              </a:spcBef>
            </a:pPr>
            <a:r>
              <a:rPr sz="1150" spc="5" dirty="0">
                <a:solidFill>
                  <a:srgbClr val="3C3C3B"/>
                </a:solidFill>
                <a:latin typeface="Lato-Light"/>
                <a:cs typeface="Lato-Light"/>
              </a:rPr>
              <a:t>10,000</a:t>
            </a:r>
            <a:endParaRPr sz="1150" dirty="0">
              <a:latin typeface="Lato-Light"/>
              <a:cs typeface="Lato-Light"/>
            </a:endParaRPr>
          </a:p>
          <a:p>
            <a:pPr marR="5080" algn="r">
              <a:lnSpc>
                <a:spcPct val="100000"/>
              </a:lnSpc>
              <a:spcBef>
                <a:spcPts val="515"/>
              </a:spcBef>
            </a:pPr>
            <a:r>
              <a:rPr sz="1150" spc="5" dirty="0">
                <a:solidFill>
                  <a:srgbClr val="3C3C3B"/>
                </a:solidFill>
                <a:latin typeface="Lato-Light"/>
                <a:cs typeface="Lato-Light"/>
              </a:rPr>
              <a:t>0</a:t>
            </a:r>
            <a:endParaRPr sz="1150" dirty="0">
              <a:latin typeface="Lato-Light"/>
              <a:cs typeface="Lato-Light"/>
            </a:endParaRPr>
          </a:p>
        </p:txBody>
      </p:sp>
      <p:grpSp>
        <p:nvGrpSpPr>
          <p:cNvPr id="150" name="object 150"/>
          <p:cNvGrpSpPr/>
          <p:nvPr/>
        </p:nvGrpSpPr>
        <p:grpSpPr>
          <a:xfrm>
            <a:off x="0" y="0"/>
            <a:ext cx="2988149" cy="6858000"/>
            <a:chOff x="0" y="0"/>
            <a:chExt cx="2988149" cy="6858000"/>
          </a:xfrm>
        </p:grpSpPr>
        <p:pic>
          <p:nvPicPr>
            <p:cNvPr id="151" name="object 151"/>
            <p:cNvPicPr/>
            <p:nvPr/>
          </p:nvPicPr>
          <p:blipFill>
            <a:blip r:embed="rId3" cstate="print"/>
            <a:stretch>
              <a:fillRect/>
            </a:stretch>
          </p:blipFill>
          <p:spPr>
            <a:xfrm>
              <a:off x="0" y="0"/>
              <a:ext cx="2443289" cy="6858000"/>
            </a:xfrm>
            <a:prstGeom prst="rect">
              <a:avLst/>
            </a:prstGeom>
          </p:spPr>
        </p:pic>
        <p:sp>
          <p:nvSpPr>
            <p:cNvPr id="152" name="object 152"/>
            <p:cNvSpPr/>
            <p:nvPr/>
          </p:nvSpPr>
          <p:spPr>
            <a:xfrm>
              <a:off x="2044539" y="0"/>
              <a:ext cx="943610" cy="1614170"/>
            </a:xfrm>
            <a:custGeom>
              <a:avLst/>
              <a:gdLst/>
              <a:ahLst/>
              <a:cxnLst/>
              <a:rect l="l" t="t" r="r" b="b"/>
              <a:pathLst>
                <a:path w="943610" h="1614170">
                  <a:moveTo>
                    <a:pt x="943394" y="0"/>
                  </a:moveTo>
                  <a:lnTo>
                    <a:pt x="0" y="0"/>
                  </a:lnTo>
                  <a:lnTo>
                    <a:pt x="0" y="1540820"/>
                  </a:lnTo>
                  <a:lnTo>
                    <a:pt x="1968" y="1569160"/>
                  </a:lnTo>
                  <a:lnTo>
                    <a:pt x="7337" y="1592317"/>
                  </a:lnTo>
                  <a:lnTo>
                    <a:pt x="15301" y="1607937"/>
                  </a:lnTo>
                  <a:lnTo>
                    <a:pt x="25057" y="1613667"/>
                  </a:lnTo>
                  <a:lnTo>
                    <a:pt x="918337" y="1613667"/>
                  </a:lnTo>
                  <a:lnTo>
                    <a:pt x="928086" y="1607937"/>
                  </a:lnTo>
                  <a:lnTo>
                    <a:pt x="936051" y="1592317"/>
                  </a:lnTo>
                  <a:lnTo>
                    <a:pt x="941423" y="1569160"/>
                  </a:lnTo>
                  <a:lnTo>
                    <a:pt x="943394" y="1540820"/>
                  </a:lnTo>
                  <a:lnTo>
                    <a:pt x="943394" y="0"/>
                  </a:lnTo>
                  <a:close/>
                </a:path>
              </a:pathLst>
            </a:custGeom>
            <a:solidFill>
              <a:srgbClr val="0D2959"/>
            </a:solidFill>
          </p:spPr>
          <p:txBody>
            <a:bodyPr wrap="square" lIns="0" tIns="0" rIns="0" bIns="0" rtlCol="0"/>
            <a:lstStyle/>
            <a:p>
              <a:endParaRPr/>
            </a:p>
          </p:txBody>
        </p:sp>
        <p:sp>
          <p:nvSpPr>
            <p:cNvPr id="153" name="object 153"/>
            <p:cNvSpPr/>
            <p:nvPr/>
          </p:nvSpPr>
          <p:spPr>
            <a:xfrm>
              <a:off x="2044539" y="0"/>
              <a:ext cx="943610" cy="1614170"/>
            </a:xfrm>
            <a:custGeom>
              <a:avLst/>
              <a:gdLst/>
              <a:ahLst/>
              <a:cxnLst/>
              <a:rect l="l" t="t" r="r" b="b"/>
              <a:pathLst>
                <a:path w="943610" h="1614170">
                  <a:moveTo>
                    <a:pt x="0" y="0"/>
                  </a:moveTo>
                  <a:lnTo>
                    <a:pt x="0" y="1540820"/>
                  </a:lnTo>
                  <a:lnTo>
                    <a:pt x="1968" y="1569160"/>
                  </a:lnTo>
                  <a:lnTo>
                    <a:pt x="7337" y="1592317"/>
                  </a:lnTo>
                  <a:lnTo>
                    <a:pt x="15301" y="1607937"/>
                  </a:lnTo>
                  <a:lnTo>
                    <a:pt x="25057" y="1613667"/>
                  </a:lnTo>
                  <a:lnTo>
                    <a:pt x="918337" y="1613667"/>
                  </a:lnTo>
                  <a:lnTo>
                    <a:pt x="928086" y="1607937"/>
                  </a:lnTo>
                  <a:lnTo>
                    <a:pt x="936051" y="1592317"/>
                  </a:lnTo>
                  <a:lnTo>
                    <a:pt x="941423" y="1569160"/>
                  </a:lnTo>
                  <a:lnTo>
                    <a:pt x="943394" y="1540820"/>
                  </a:lnTo>
                  <a:lnTo>
                    <a:pt x="943394" y="0"/>
                  </a:lnTo>
                </a:path>
              </a:pathLst>
            </a:custGeom>
            <a:ln w="8750">
              <a:solidFill>
                <a:srgbClr val="FFFFFF"/>
              </a:solidFill>
            </a:ln>
          </p:spPr>
          <p:txBody>
            <a:bodyPr wrap="square" lIns="0" tIns="0" rIns="0" bIns="0" rtlCol="0"/>
            <a:lstStyle/>
            <a:p>
              <a:endParaRPr/>
            </a:p>
          </p:txBody>
        </p:sp>
      </p:grpSp>
      <p:grpSp>
        <p:nvGrpSpPr>
          <p:cNvPr id="158" name="object 158"/>
          <p:cNvGrpSpPr/>
          <p:nvPr/>
        </p:nvGrpSpPr>
        <p:grpSpPr>
          <a:xfrm>
            <a:off x="2129063" y="381000"/>
            <a:ext cx="773430" cy="835660"/>
            <a:chOff x="2129063" y="375987"/>
            <a:chExt cx="773430" cy="835660"/>
          </a:xfrm>
        </p:grpSpPr>
        <p:sp>
          <p:nvSpPr>
            <p:cNvPr id="159" name="object 159"/>
            <p:cNvSpPr/>
            <p:nvPr/>
          </p:nvSpPr>
          <p:spPr>
            <a:xfrm>
              <a:off x="2129053" y="532320"/>
              <a:ext cx="695325" cy="679450"/>
            </a:xfrm>
            <a:custGeom>
              <a:avLst/>
              <a:gdLst/>
              <a:ahLst/>
              <a:cxnLst/>
              <a:rect l="l" t="t" r="r" b="b"/>
              <a:pathLst>
                <a:path w="695325" h="679450">
                  <a:moveTo>
                    <a:pt x="459892" y="140296"/>
                  </a:moveTo>
                  <a:lnTo>
                    <a:pt x="444538" y="98285"/>
                  </a:lnTo>
                  <a:lnTo>
                    <a:pt x="409600" y="59753"/>
                  </a:lnTo>
                  <a:lnTo>
                    <a:pt x="367868" y="33629"/>
                  </a:lnTo>
                  <a:lnTo>
                    <a:pt x="325031" y="16941"/>
                  </a:lnTo>
                  <a:lnTo>
                    <a:pt x="286766" y="6718"/>
                  </a:lnTo>
                  <a:lnTo>
                    <a:pt x="258749" y="0"/>
                  </a:lnTo>
                  <a:lnTo>
                    <a:pt x="254012" y="29311"/>
                  </a:lnTo>
                  <a:lnTo>
                    <a:pt x="248412" y="69811"/>
                  </a:lnTo>
                  <a:lnTo>
                    <a:pt x="246811" y="117144"/>
                  </a:lnTo>
                  <a:lnTo>
                    <a:pt x="254127" y="166992"/>
                  </a:lnTo>
                  <a:lnTo>
                    <a:pt x="275209" y="215023"/>
                  </a:lnTo>
                  <a:lnTo>
                    <a:pt x="306984" y="245719"/>
                  </a:lnTo>
                  <a:lnTo>
                    <a:pt x="346824" y="262331"/>
                  </a:lnTo>
                  <a:lnTo>
                    <a:pt x="386435" y="267208"/>
                  </a:lnTo>
                  <a:lnTo>
                    <a:pt x="417487" y="262686"/>
                  </a:lnTo>
                  <a:lnTo>
                    <a:pt x="388480" y="217932"/>
                  </a:lnTo>
                  <a:lnTo>
                    <a:pt x="310286" y="201904"/>
                  </a:lnTo>
                  <a:lnTo>
                    <a:pt x="307047" y="197053"/>
                  </a:lnTo>
                  <a:lnTo>
                    <a:pt x="308914" y="186550"/>
                  </a:lnTo>
                  <a:lnTo>
                    <a:pt x="313791" y="183184"/>
                  </a:lnTo>
                  <a:lnTo>
                    <a:pt x="373938" y="195503"/>
                  </a:lnTo>
                  <a:lnTo>
                    <a:pt x="317080" y="107772"/>
                  </a:lnTo>
                  <a:lnTo>
                    <a:pt x="316636" y="105321"/>
                  </a:lnTo>
                  <a:lnTo>
                    <a:pt x="317423" y="100507"/>
                  </a:lnTo>
                  <a:lnTo>
                    <a:pt x="318795" y="98158"/>
                  </a:lnTo>
                  <a:lnTo>
                    <a:pt x="325234" y="93726"/>
                  </a:lnTo>
                  <a:lnTo>
                    <a:pt x="330987" y="94894"/>
                  </a:lnTo>
                  <a:lnTo>
                    <a:pt x="352272" y="127774"/>
                  </a:lnTo>
                  <a:lnTo>
                    <a:pt x="359638" y="89560"/>
                  </a:lnTo>
                  <a:lnTo>
                    <a:pt x="364502" y="86207"/>
                  </a:lnTo>
                  <a:lnTo>
                    <a:pt x="374523" y="88265"/>
                  </a:lnTo>
                  <a:lnTo>
                    <a:pt x="377812" y="93230"/>
                  </a:lnTo>
                  <a:lnTo>
                    <a:pt x="366814" y="150190"/>
                  </a:lnTo>
                  <a:lnTo>
                    <a:pt x="432866" y="252082"/>
                  </a:lnTo>
                  <a:lnTo>
                    <a:pt x="448779" y="224218"/>
                  </a:lnTo>
                  <a:lnTo>
                    <a:pt x="459549" y="184619"/>
                  </a:lnTo>
                  <a:lnTo>
                    <a:pt x="459892" y="140296"/>
                  </a:lnTo>
                  <a:close/>
                </a:path>
                <a:path w="695325" h="679450">
                  <a:moveTo>
                    <a:pt x="695147" y="435610"/>
                  </a:moveTo>
                  <a:lnTo>
                    <a:pt x="665568" y="404253"/>
                  </a:lnTo>
                  <a:lnTo>
                    <a:pt x="651573" y="402501"/>
                  </a:lnTo>
                  <a:lnTo>
                    <a:pt x="637997" y="403758"/>
                  </a:lnTo>
                  <a:lnTo>
                    <a:pt x="624840" y="407466"/>
                  </a:lnTo>
                  <a:lnTo>
                    <a:pt x="612152" y="413029"/>
                  </a:lnTo>
                  <a:lnTo>
                    <a:pt x="589927" y="424548"/>
                  </a:lnTo>
                  <a:lnTo>
                    <a:pt x="523875" y="460425"/>
                  </a:lnTo>
                  <a:lnTo>
                    <a:pt x="509346" y="467931"/>
                  </a:lnTo>
                  <a:lnTo>
                    <a:pt x="463232" y="483374"/>
                  </a:lnTo>
                  <a:lnTo>
                    <a:pt x="419531" y="486727"/>
                  </a:lnTo>
                  <a:lnTo>
                    <a:pt x="397675" y="486092"/>
                  </a:lnTo>
                  <a:lnTo>
                    <a:pt x="341096" y="478853"/>
                  </a:lnTo>
                  <a:lnTo>
                    <a:pt x="340956" y="476732"/>
                  </a:lnTo>
                  <a:lnTo>
                    <a:pt x="406628" y="456031"/>
                  </a:lnTo>
                  <a:lnTo>
                    <a:pt x="421830" y="450850"/>
                  </a:lnTo>
                  <a:lnTo>
                    <a:pt x="464159" y="424459"/>
                  </a:lnTo>
                  <a:lnTo>
                    <a:pt x="479945" y="379133"/>
                  </a:lnTo>
                  <a:lnTo>
                    <a:pt x="475703" y="366687"/>
                  </a:lnTo>
                  <a:lnTo>
                    <a:pt x="465785" y="358241"/>
                  </a:lnTo>
                  <a:lnTo>
                    <a:pt x="449364" y="356590"/>
                  </a:lnTo>
                  <a:lnTo>
                    <a:pt x="395516" y="364299"/>
                  </a:lnTo>
                  <a:lnTo>
                    <a:pt x="339763" y="373684"/>
                  </a:lnTo>
                  <a:lnTo>
                    <a:pt x="311873" y="378180"/>
                  </a:lnTo>
                  <a:lnTo>
                    <a:pt x="283895" y="381977"/>
                  </a:lnTo>
                  <a:lnTo>
                    <a:pt x="255244" y="384873"/>
                  </a:lnTo>
                  <a:lnTo>
                    <a:pt x="168998" y="391287"/>
                  </a:lnTo>
                  <a:lnTo>
                    <a:pt x="151815" y="393763"/>
                  </a:lnTo>
                  <a:lnTo>
                    <a:pt x="105676" y="416610"/>
                  </a:lnTo>
                  <a:lnTo>
                    <a:pt x="70739" y="453339"/>
                  </a:lnTo>
                  <a:lnTo>
                    <a:pt x="39712" y="493547"/>
                  </a:lnTo>
                  <a:lnTo>
                    <a:pt x="0" y="551421"/>
                  </a:lnTo>
                  <a:lnTo>
                    <a:pt x="482" y="556691"/>
                  </a:lnTo>
                  <a:lnTo>
                    <a:pt x="119214" y="675284"/>
                  </a:lnTo>
                  <a:lnTo>
                    <a:pt x="122758" y="678827"/>
                  </a:lnTo>
                  <a:lnTo>
                    <a:pt x="128371" y="678903"/>
                  </a:lnTo>
                  <a:lnTo>
                    <a:pt x="149453" y="659269"/>
                  </a:lnTo>
                  <a:lnTo>
                    <a:pt x="167347" y="643851"/>
                  </a:lnTo>
                  <a:lnTo>
                    <a:pt x="205473" y="616102"/>
                  </a:lnTo>
                  <a:lnTo>
                    <a:pt x="244944" y="601713"/>
                  </a:lnTo>
                  <a:lnTo>
                    <a:pt x="400507" y="597001"/>
                  </a:lnTo>
                  <a:lnTo>
                    <a:pt x="425945" y="595439"/>
                  </a:lnTo>
                  <a:lnTo>
                    <a:pt x="475488" y="585698"/>
                  </a:lnTo>
                  <a:lnTo>
                    <a:pt x="539902" y="556501"/>
                  </a:lnTo>
                  <a:lnTo>
                    <a:pt x="578688" y="533806"/>
                  </a:lnTo>
                  <a:lnTo>
                    <a:pt x="616038" y="508685"/>
                  </a:lnTo>
                  <a:lnTo>
                    <a:pt x="652081" y="481368"/>
                  </a:lnTo>
                  <a:lnTo>
                    <a:pt x="688238" y="448665"/>
                  </a:lnTo>
                  <a:lnTo>
                    <a:pt x="693115" y="442341"/>
                  </a:lnTo>
                  <a:lnTo>
                    <a:pt x="695147" y="435610"/>
                  </a:lnTo>
                  <a:close/>
                </a:path>
              </a:pathLst>
            </a:custGeom>
            <a:solidFill>
              <a:srgbClr val="FFFFFF"/>
            </a:solidFill>
          </p:spPr>
          <p:txBody>
            <a:bodyPr wrap="square" lIns="0" tIns="0" rIns="0" bIns="0" rtlCol="0"/>
            <a:lstStyle/>
            <a:p>
              <a:endParaRPr/>
            </a:p>
          </p:txBody>
        </p:sp>
        <p:pic>
          <p:nvPicPr>
            <p:cNvPr id="160" name="object 160"/>
            <p:cNvPicPr/>
            <p:nvPr/>
          </p:nvPicPr>
          <p:blipFill>
            <a:blip r:embed="rId4" cstate="print"/>
            <a:stretch>
              <a:fillRect/>
            </a:stretch>
          </p:blipFill>
          <p:spPr>
            <a:xfrm>
              <a:off x="2605026" y="375987"/>
              <a:ext cx="166387" cy="223635"/>
            </a:xfrm>
            <a:prstGeom prst="rect">
              <a:avLst/>
            </a:prstGeom>
          </p:spPr>
        </p:pic>
        <p:sp>
          <p:nvSpPr>
            <p:cNvPr id="161" name="object 161"/>
            <p:cNvSpPr/>
            <p:nvPr/>
          </p:nvSpPr>
          <p:spPr>
            <a:xfrm>
              <a:off x="2668989" y="609285"/>
              <a:ext cx="233679" cy="265430"/>
            </a:xfrm>
            <a:custGeom>
              <a:avLst/>
              <a:gdLst/>
              <a:ahLst/>
              <a:cxnLst/>
              <a:rect l="l" t="t" r="r" b="b"/>
              <a:pathLst>
                <a:path w="233680" h="265430">
                  <a:moveTo>
                    <a:pt x="230116" y="0"/>
                  </a:moveTo>
                  <a:lnTo>
                    <a:pt x="158720" y="10229"/>
                  </a:lnTo>
                  <a:lnTo>
                    <a:pt x="111937" y="22807"/>
                  </a:lnTo>
                  <a:lnTo>
                    <a:pt x="65372" y="45397"/>
                  </a:lnTo>
                  <a:lnTo>
                    <a:pt x="24731" y="81775"/>
                  </a:lnTo>
                  <a:lnTo>
                    <a:pt x="4265" y="124057"/>
                  </a:lnTo>
                  <a:lnTo>
                    <a:pt x="0" y="170510"/>
                  </a:lnTo>
                  <a:lnTo>
                    <a:pt x="7138" y="213181"/>
                  </a:lnTo>
                  <a:lnTo>
                    <a:pt x="20883" y="244119"/>
                  </a:lnTo>
                  <a:lnTo>
                    <a:pt x="55935" y="200507"/>
                  </a:lnTo>
                  <a:lnTo>
                    <a:pt x="48086" y="114312"/>
                  </a:lnTo>
                  <a:lnTo>
                    <a:pt x="51884" y="109499"/>
                  </a:lnTo>
                  <a:lnTo>
                    <a:pt x="62717" y="108267"/>
                  </a:lnTo>
                  <a:lnTo>
                    <a:pt x="67479" y="112331"/>
                  </a:lnTo>
                  <a:lnTo>
                    <a:pt x="73499" y="178612"/>
                  </a:lnTo>
                  <a:lnTo>
                    <a:pt x="142232" y="93078"/>
                  </a:lnTo>
                  <a:lnTo>
                    <a:pt x="144492" y="91884"/>
                  </a:lnTo>
                  <a:lnTo>
                    <a:pt x="149432" y="91249"/>
                  </a:lnTo>
                  <a:lnTo>
                    <a:pt x="152150" y="91960"/>
                  </a:lnTo>
                  <a:lnTo>
                    <a:pt x="158424" y="97345"/>
                  </a:lnTo>
                  <a:lnTo>
                    <a:pt x="158996" y="103657"/>
                  </a:lnTo>
                  <a:lnTo>
                    <a:pt x="133253" y="135699"/>
                  </a:lnTo>
                  <a:lnTo>
                    <a:pt x="172851" y="131889"/>
                  </a:lnTo>
                  <a:lnTo>
                    <a:pt x="177576" y="135940"/>
                  </a:lnTo>
                  <a:lnTo>
                    <a:pt x="178592" y="146989"/>
                  </a:lnTo>
                  <a:lnTo>
                    <a:pt x="174718" y="151904"/>
                  </a:lnTo>
                  <a:lnTo>
                    <a:pt x="115689" y="157594"/>
                  </a:lnTo>
                  <a:lnTo>
                    <a:pt x="35882" y="256933"/>
                  </a:lnTo>
                  <a:lnTo>
                    <a:pt x="67921" y="265114"/>
                  </a:lnTo>
                  <a:lnTo>
                    <a:pt x="109899" y="264410"/>
                  </a:lnTo>
                  <a:lnTo>
                    <a:pt x="153355" y="251443"/>
                  </a:lnTo>
                  <a:lnTo>
                    <a:pt x="189831" y="222834"/>
                  </a:lnTo>
                  <a:lnTo>
                    <a:pt x="217017" y="174914"/>
                  </a:lnTo>
                  <a:lnTo>
                    <a:pt x="230024" y="123645"/>
                  </a:lnTo>
                  <a:lnTo>
                    <a:pt x="233466" y="74052"/>
                  </a:lnTo>
                  <a:lnTo>
                    <a:pt x="231959" y="31161"/>
                  </a:lnTo>
                  <a:lnTo>
                    <a:pt x="230116" y="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357705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0741"/>
            <a:ext cx="8525510" cy="93345"/>
          </a:xfrm>
          <a:custGeom>
            <a:avLst/>
            <a:gdLst/>
            <a:ahLst/>
            <a:cxnLst/>
            <a:rect l="l" t="t" r="r" b="b"/>
            <a:pathLst>
              <a:path w="8525510" h="93344">
                <a:moveTo>
                  <a:pt x="0" y="93078"/>
                </a:moveTo>
                <a:lnTo>
                  <a:pt x="8478460" y="93078"/>
                </a:lnTo>
                <a:lnTo>
                  <a:pt x="8496577" y="89420"/>
                </a:lnTo>
                <a:lnTo>
                  <a:pt x="8511372" y="79446"/>
                </a:lnTo>
                <a:lnTo>
                  <a:pt x="8521347" y="64655"/>
                </a:lnTo>
                <a:lnTo>
                  <a:pt x="8525005" y="46545"/>
                </a:lnTo>
                <a:lnTo>
                  <a:pt x="8521347" y="28428"/>
                </a:lnTo>
                <a:lnTo>
                  <a:pt x="8511372" y="13633"/>
                </a:lnTo>
                <a:lnTo>
                  <a:pt x="8496577" y="3657"/>
                </a:lnTo>
                <a:lnTo>
                  <a:pt x="8478460" y="0"/>
                </a:lnTo>
                <a:lnTo>
                  <a:pt x="0" y="0"/>
                </a:lnTo>
              </a:path>
            </a:pathLst>
          </a:custGeom>
          <a:ln w="12699">
            <a:solidFill>
              <a:srgbClr val="0F8972"/>
            </a:solidFill>
          </a:ln>
        </p:spPr>
        <p:txBody>
          <a:bodyPr wrap="square" lIns="0" tIns="0" rIns="0" bIns="0" rtlCol="0"/>
          <a:lstStyle/>
          <a:p>
            <a:endParaRPr/>
          </a:p>
        </p:txBody>
      </p:sp>
      <p:grpSp>
        <p:nvGrpSpPr>
          <p:cNvPr id="3" name="object 3"/>
          <p:cNvGrpSpPr/>
          <p:nvPr/>
        </p:nvGrpSpPr>
        <p:grpSpPr>
          <a:xfrm>
            <a:off x="5397742" y="1842772"/>
            <a:ext cx="659765" cy="659765"/>
            <a:chOff x="5397742" y="1842772"/>
            <a:chExt cx="659765" cy="659765"/>
          </a:xfrm>
        </p:grpSpPr>
        <p:sp>
          <p:nvSpPr>
            <p:cNvPr id="4" name="object 4"/>
            <p:cNvSpPr/>
            <p:nvPr/>
          </p:nvSpPr>
          <p:spPr>
            <a:xfrm>
              <a:off x="5763566" y="2190640"/>
              <a:ext cx="285115" cy="300990"/>
            </a:xfrm>
            <a:custGeom>
              <a:avLst/>
              <a:gdLst/>
              <a:ahLst/>
              <a:cxnLst/>
              <a:rect l="l" t="t" r="r" b="b"/>
              <a:pathLst>
                <a:path w="285114" h="300989">
                  <a:moveTo>
                    <a:pt x="0" y="300989"/>
                  </a:moveTo>
                  <a:lnTo>
                    <a:pt x="45275" y="292617"/>
                  </a:lnTo>
                  <a:lnTo>
                    <a:pt x="88086" y="278142"/>
                  </a:lnTo>
                  <a:lnTo>
                    <a:pt x="127954" y="258042"/>
                  </a:lnTo>
                  <a:lnTo>
                    <a:pt x="164403" y="232797"/>
                  </a:lnTo>
                  <a:lnTo>
                    <a:pt x="196954" y="202882"/>
                  </a:lnTo>
                  <a:lnTo>
                    <a:pt x="225131" y="168776"/>
                  </a:lnTo>
                  <a:lnTo>
                    <a:pt x="248456" y="130958"/>
                  </a:lnTo>
                  <a:lnTo>
                    <a:pt x="266451" y="89903"/>
                  </a:lnTo>
                  <a:lnTo>
                    <a:pt x="278639" y="46091"/>
                  </a:lnTo>
                  <a:lnTo>
                    <a:pt x="284543" y="0"/>
                  </a:lnTo>
                </a:path>
              </a:pathLst>
            </a:custGeom>
            <a:ln w="17779">
              <a:solidFill>
                <a:srgbClr val="58595B"/>
              </a:solidFill>
              <a:prstDash val="dot"/>
            </a:ln>
          </p:spPr>
          <p:txBody>
            <a:bodyPr wrap="square" lIns="0" tIns="0" rIns="0" bIns="0" rtlCol="0"/>
            <a:lstStyle/>
            <a:p>
              <a:endParaRPr/>
            </a:p>
          </p:txBody>
        </p:sp>
        <p:sp>
          <p:nvSpPr>
            <p:cNvPr id="5" name="object 5"/>
            <p:cNvSpPr/>
            <p:nvPr/>
          </p:nvSpPr>
          <p:spPr>
            <a:xfrm>
              <a:off x="5745624" y="1852157"/>
              <a:ext cx="300990" cy="285115"/>
            </a:xfrm>
            <a:custGeom>
              <a:avLst/>
              <a:gdLst/>
              <a:ahLst/>
              <a:cxnLst/>
              <a:rect l="l" t="t" r="r" b="b"/>
              <a:pathLst>
                <a:path w="300989" h="285114">
                  <a:moveTo>
                    <a:pt x="300989" y="284530"/>
                  </a:moveTo>
                  <a:lnTo>
                    <a:pt x="292614" y="239258"/>
                  </a:lnTo>
                  <a:lnTo>
                    <a:pt x="278137" y="196449"/>
                  </a:lnTo>
                  <a:lnTo>
                    <a:pt x="258037" y="156582"/>
                  </a:lnTo>
                  <a:lnTo>
                    <a:pt x="232791" y="120133"/>
                  </a:lnTo>
                  <a:lnTo>
                    <a:pt x="202877" y="87582"/>
                  </a:lnTo>
                  <a:lnTo>
                    <a:pt x="168773" y="59405"/>
                  </a:lnTo>
                  <a:lnTo>
                    <a:pt x="130955" y="36081"/>
                  </a:lnTo>
                  <a:lnTo>
                    <a:pt x="89902" y="18086"/>
                  </a:lnTo>
                  <a:lnTo>
                    <a:pt x="46091" y="5900"/>
                  </a:lnTo>
                  <a:lnTo>
                    <a:pt x="0" y="0"/>
                  </a:lnTo>
                </a:path>
              </a:pathLst>
            </a:custGeom>
            <a:ln w="17780">
              <a:solidFill>
                <a:srgbClr val="58595B"/>
              </a:solidFill>
              <a:prstDash val="dot"/>
            </a:ln>
          </p:spPr>
          <p:txBody>
            <a:bodyPr wrap="square" lIns="0" tIns="0" rIns="0" bIns="0" rtlCol="0"/>
            <a:lstStyle/>
            <a:p>
              <a:endParaRPr/>
            </a:p>
          </p:txBody>
        </p:sp>
        <p:sp>
          <p:nvSpPr>
            <p:cNvPr id="6" name="object 6"/>
            <p:cNvSpPr/>
            <p:nvPr/>
          </p:nvSpPr>
          <p:spPr>
            <a:xfrm>
              <a:off x="5407130" y="1853642"/>
              <a:ext cx="285115" cy="300990"/>
            </a:xfrm>
            <a:custGeom>
              <a:avLst/>
              <a:gdLst/>
              <a:ahLst/>
              <a:cxnLst/>
              <a:rect l="l" t="t" r="r" b="b"/>
              <a:pathLst>
                <a:path w="285114" h="300989">
                  <a:moveTo>
                    <a:pt x="284543" y="0"/>
                  </a:moveTo>
                  <a:lnTo>
                    <a:pt x="239268" y="8372"/>
                  </a:lnTo>
                  <a:lnTo>
                    <a:pt x="196457" y="22847"/>
                  </a:lnTo>
                  <a:lnTo>
                    <a:pt x="156588" y="42947"/>
                  </a:lnTo>
                  <a:lnTo>
                    <a:pt x="120140" y="68192"/>
                  </a:lnTo>
                  <a:lnTo>
                    <a:pt x="87588" y="98107"/>
                  </a:lnTo>
                  <a:lnTo>
                    <a:pt x="59411" y="132213"/>
                  </a:lnTo>
                  <a:lnTo>
                    <a:pt x="36087" y="170031"/>
                  </a:lnTo>
                  <a:lnTo>
                    <a:pt x="18091" y="211086"/>
                  </a:lnTo>
                  <a:lnTo>
                    <a:pt x="5903" y="254898"/>
                  </a:lnTo>
                  <a:lnTo>
                    <a:pt x="0" y="300990"/>
                  </a:lnTo>
                </a:path>
              </a:pathLst>
            </a:custGeom>
            <a:ln w="17779">
              <a:solidFill>
                <a:srgbClr val="58595B"/>
              </a:solidFill>
              <a:prstDash val="dot"/>
            </a:ln>
          </p:spPr>
          <p:txBody>
            <a:bodyPr wrap="square" lIns="0" tIns="0" rIns="0" bIns="0" rtlCol="0"/>
            <a:lstStyle/>
            <a:p>
              <a:endParaRPr/>
            </a:p>
          </p:txBody>
        </p:sp>
        <p:sp>
          <p:nvSpPr>
            <p:cNvPr id="7" name="object 7"/>
            <p:cNvSpPr/>
            <p:nvPr/>
          </p:nvSpPr>
          <p:spPr>
            <a:xfrm>
              <a:off x="5408623" y="2208584"/>
              <a:ext cx="300990" cy="285115"/>
            </a:xfrm>
            <a:custGeom>
              <a:avLst/>
              <a:gdLst/>
              <a:ahLst/>
              <a:cxnLst/>
              <a:rect l="l" t="t" r="r" b="b"/>
              <a:pathLst>
                <a:path w="300989" h="285114">
                  <a:moveTo>
                    <a:pt x="0" y="0"/>
                  </a:moveTo>
                  <a:lnTo>
                    <a:pt x="8375" y="45272"/>
                  </a:lnTo>
                  <a:lnTo>
                    <a:pt x="22852" y="88081"/>
                  </a:lnTo>
                  <a:lnTo>
                    <a:pt x="42952" y="127948"/>
                  </a:lnTo>
                  <a:lnTo>
                    <a:pt x="68198" y="164397"/>
                  </a:lnTo>
                  <a:lnTo>
                    <a:pt x="98112" y="196950"/>
                  </a:lnTo>
                  <a:lnTo>
                    <a:pt x="132216" y="225128"/>
                  </a:lnTo>
                  <a:lnTo>
                    <a:pt x="170034" y="248454"/>
                  </a:lnTo>
                  <a:lnTo>
                    <a:pt x="211087" y="266450"/>
                  </a:lnTo>
                  <a:lnTo>
                    <a:pt x="254898" y="278639"/>
                  </a:lnTo>
                  <a:lnTo>
                    <a:pt x="300990" y="284543"/>
                  </a:lnTo>
                </a:path>
              </a:pathLst>
            </a:custGeom>
            <a:ln w="17779">
              <a:solidFill>
                <a:srgbClr val="58595B"/>
              </a:solidFill>
              <a:prstDash val="dot"/>
            </a:ln>
          </p:spPr>
          <p:txBody>
            <a:bodyPr wrap="square" lIns="0" tIns="0" rIns="0" bIns="0" rtlCol="0"/>
            <a:lstStyle/>
            <a:p>
              <a:endParaRPr/>
            </a:p>
          </p:txBody>
        </p:sp>
        <p:sp>
          <p:nvSpPr>
            <p:cNvPr id="8" name="object 8"/>
            <p:cNvSpPr/>
            <p:nvPr/>
          </p:nvSpPr>
          <p:spPr>
            <a:xfrm>
              <a:off x="5397741" y="1842782"/>
              <a:ext cx="659765" cy="659765"/>
            </a:xfrm>
            <a:custGeom>
              <a:avLst/>
              <a:gdLst/>
              <a:ahLst/>
              <a:cxnLst/>
              <a:rect l="l" t="t" r="r" b="b"/>
              <a:pathLst>
                <a:path w="659764" h="659764">
                  <a:moveTo>
                    <a:pt x="17780" y="329869"/>
                  </a:moveTo>
                  <a:lnTo>
                    <a:pt x="15176" y="323583"/>
                  </a:lnTo>
                  <a:lnTo>
                    <a:pt x="8890" y="320979"/>
                  </a:lnTo>
                  <a:lnTo>
                    <a:pt x="2603" y="323583"/>
                  </a:lnTo>
                  <a:lnTo>
                    <a:pt x="0" y="329869"/>
                  </a:lnTo>
                  <a:lnTo>
                    <a:pt x="2603" y="336156"/>
                  </a:lnTo>
                  <a:lnTo>
                    <a:pt x="8890" y="338759"/>
                  </a:lnTo>
                  <a:lnTo>
                    <a:pt x="15176" y="336156"/>
                  </a:lnTo>
                  <a:lnTo>
                    <a:pt x="17780" y="329869"/>
                  </a:lnTo>
                  <a:close/>
                </a:path>
                <a:path w="659764" h="659764">
                  <a:moveTo>
                    <a:pt x="338772" y="650849"/>
                  </a:moveTo>
                  <a:lnTo>
                    <a:pt x="336169" y="644563"/>
                  </a:lnTo>
                  <a:lnTo>
                    <a:pt x="329882" y="641959"/>
                  </a:lnTo>
                  <a:lnTo>
                    <a:pt x="323596" y="644563"/>
                  </a:lnTo>
                  <a:lnTo>
                    <a:pt x="320992" y="650849"/>
                  </a:lnTo>
                  <a:lnTo>
                    <a:pt x="323596" y="657136"/>
                  </a:lnTo>
                  <a:lnTo>
                    <a:pt x="329882" y="659739"/>
                  </a:lnTo>
                  <a:lnTo>
                    <a:pt x="336169" y="657136"/>
                  </a:lnTo>
                  <a:lnTo>
                    <a:pt x="338772" y="650849"/>
                  </a:lnTo>
                  <a:close/>
                </a:path>
                <a:path w="659764" h="659764">
                  <a:moveTo>
                    <a:pt x="338772" y="8890"/>
                  </a:moveTo>
                  <a:lnTo>
                    <a:pt x="336169" y="2603"/>
                  </a:lnTo>
                  <a:lnTo>
                    <a:pt x="329882" y="0"/>
                  </a:lnTo>
                  <a:lnTo>
                    <a:pt x="323596" y="2603"/>
                  </a:lnTo>
                  <a:lnTo>
                    <a:pt x="320992" y="8890"/>
                  </a:lnTo>
                  <a:lnTo>
                    <a:pt x="323596" y="15176"/>
                  </a:lnTo>
                  <a:lnTo>
                    <a:pt x="329882" y="17780"/>
                  </a:lnTo>
                  <a:lnTo>
                    <a:pt x="336169" y="15176"/>
                  </a:lnTo>
                  <a:lnTo>
                    <a:pt x="338772" y="8890"/>
                  </a:lnTo>
                  <a:close/>
                </a:path>
                <a:path w="659764" h="659764">
                  <a:moveTo>
                    <a:pt x="659752" y="329869"/>
                  </a:moveTo>
                  <a:lnTo>
                    <a:pt x="657148" y="323583"/>
                  </a:lnTo>
                  <a:lnTo>
                    <a:pt x="650862" y="320979"/>
                  </a:lnTo>
                  <a:lnTo>
                    <a:pt x="644575" y="323583"/>
                  </a:lnTo>
                  <a:lnTo>
                    <a:pt x="641972" y="329869"/>
                  </a:lnTo>
                  <a:lnTo>
                    <a:pt x="644575" y="336156"/>
                  </a:lnTo>
                  <a:lnTo>
                    <a:pt x="650862" y="338759"/>
                  </a:lnTo>
                  <a:lnTo>
                    <a:pt x="657148" y="336156"/>
                  </a:lnTo>
                  <a:lnTo>
                    <a:pt x="659752" y="329869"/>
                  </a:lnTo>
                  <a:close/>
                </a:path>
              </a:pathLst>
            </a:custGeom>
            <a:solidFill>
              <a:srgbClr val="58595B"/>
            </a:solidFill>
          </p:spPr>
          <p:txBody>
            <a:bodyPr wrap="square" lIns="0" tIns="0" rIns="0" bIns="0" rtlCol="0"/>
            <a:lstStyle/>
            <a:p>
              <a:endParaRPr/>
            </a:p>
          </p:txBody>
        </p:sp>
      </p:grpSp>
      <p:sp>
        <p:nvSpPr>
          <p:cNvPr id="9" name="object 9"/>
          <p:cNvSpPr txBox="1"/>
          <p:nvPr/>
        </p:nvSpPr>
        <p:spPr>
          <a:xfrm>
            <a:off x="5582757" y="1914328"/>
            <a:ext cx="30734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0F8972"/>
                </a:solidFill>
                <a:latin typeface="Lato"/>
                <a:cs typeface="Lato"/>
              </a:rPr>
              <a:t>1.</a:t>
            </a:r>
            <a:endParaRPr sz="2800">
              <a:latin typeface="Lato"/>
              <a:cs typeface="Lato"/>
            </a:endParaRPr>
          </a:p>
        </p:txBody>
      </p:sp>
      <p:grpSp>
        <p:nvGrpSpPr>
          <p:cNvPr id="10" name="object 10"/>
          <p:cNvGrpSpPr/>
          <p:nvPr/>
        </p:nvGrpSpPr>
        <p:grpSpPr>
          <a:xfrm>
            <a:off x="6164173" y="2859417"/>
            <a:ext cx="659765" cy="659765"/>
            <a:chOff x="6164173" y="2859417"/>
            <a:chExt cx="659765" cy="659765"/>
          </a:xfrm>
        </p:grpSpPr>
        <p:sp>
          <p:nvSpPr>
            <p:cNvPr id="11" name="object 11"/>
            <p:cNvSpPr/>
            <p:nvPr/>
          </p:nvSpPr>
          <p:spPr>
            <a:xfrm>
              <a:off x="6529997" y="3207285"/>
              <a:ext cx="285115" cy="300990"/>
            </a:xfrm>
            <a:custGeom>
              <a:avLst/>
              <a:gdLst/>
              <a:ahLst/>
              <a:cxnLst/>
              <a:rect l="l" t="t" r="r" b="b"/>
              <a:pathLst>
                <a:path w="285115" h="300989">
                  <a:moveTo>
                    <a:pt x="0" y="300989"/>
                  </a:moveTo>
                  <a:lnTo>
                    <a:pt x="45275" y="292617"/>
                  </a:lnTo>
                  <a:lnTo>
                    <a:pt x="88086" y="278142"/>
                  </a:lnTo>
                  <a:lnTo>
                    <a:pt x="127954" y="258042"/>
                  </a:lnTo>
                  <a:lnTo>
                    <a:pt x="164403" y="232797"/>
                  </a:lnTo>
                  <a:lnTo>
                    <a:pt x="196954" y="202882"/>
                  </a:lnTo>
                  <a:lnTo>
                    <a:pt x="225131" y="168776"/>
                  </a:lnTo>
                  <a:lnTo>
                    <a:pt x="248456" y="130958"/>
                  </a:lnTo>
                  <a:lnTo>
                    <a:pt x="266451" y="89903"/>
                  </a:lnTo>
                  <a:lnTo>
                    <a:pt x="278639" y="46091"/>
                  </a:lnTo>
                  <a:lnTo>
                    <a:pt x="284543" y="0"/>
                  </a:lnTo>
                </a:path>
              </a:pathLst>
            </a:custGeom>
            <a:ln w="17779">
              <a:solidFill>
                <a:srgbClr val="58595B"/>
              </a:solidFill>
              <a:prstDash val="dot"/>
            </a:ln>
          </p:spPr>
          <p:txBody>
            <a:bodyPr wrap="square" lIns="0" tIns="0" rIns="0" bIns="0" rtlCol="0"/>
            <a:lstStyle/>
            <a:p>
              <a:endParaRPr/>
            </a:p>
          </p:txBody>
        </p:sp>
        <p:sp>
          <p:nvSpPr>
            <p:cNvPr id="12" name="object 12"/>
            <p:cNvSpPr/>
            <p:nvPr/>
          </p:nvSpPr>
          <p:spPr>
            <a:xfrm>
              <a:off x="6512055" y="2868801"/>
              <a:ext cx="300990" cy="285115"/>
            </a:xfrm>
            <a:custGeom>
              <a:avLst/>
              <a:gdLst/>
              <a:ahLst/>
              <a:cxnLst/>
              <a:rect l="l" t="t" r="r" b="b"/>
              <a:pathLst>
                <a:path w="300990" h="285114">
                  <a:moveTo>
                    <a:pt x="300990" y="284530"/>
                  </a:moveTo>
                  <a:lnTo>
                    <a:pt x="292614" y="239258"/>
                  </a:lnTo>
                  <a:lnTo>
                    <a:pt x="278137" y="196449"/>
                  </a:lnTo>
                  <a:lnTo>
                    <a:pt x="258037" y="156582"/>
                  </a:lnTo>
                  <a:lnTo>
                    <a:pt x="232791" y="120133"/>
                  </a:lnTo>
                  <a:lnTo>
                    <a:pt x="202877" y="87582"/>
                  </a:lnTo>
                  <a:lnTo>
                    <a:pt x="168773" y="59405"/>
                  </a:lnTo>
                  <a:lnTo>
                    <a:pt x="130955" y="36081"/>
                  </a:lnTo>
                  <a:lnTo>
                    <a:pt x="89902" y="18086"/>
                  </a:lnTo>
                  <a:lnTo>
                    <a:pt x="46091" y="5900"/>
                  </a:lnTo>
                  <a:lnTo>
                    <a:pt x="0" y="0"/>
                  </a:lnTo>
                </a:path>
              </a:pathLst>
            </a:custGeom>
            <a:ln w="17780">
              <a:solidFill>
                <a:srgbClr val="58595B"/>
              </a:solidFill>
              <a:prstDash val="dot"/>
            </a:ln>
          </p:spPr>
          <p:txBody>
            <a:bodyPr wrap="square" lIns="0" tIns="0" rIns="0" bIns="0" rtlCol="0"/>
            <a:lstStyle/>
            <a:p>
              <a:endParaRPr/>
            </a:p>
          </p:txBody>
        </p:sp>
        <p:sp>
          <p:nvSpPr>
            <p:cNvPr id="13" name="object 13"/>
            <p:cNvSpPr/>
            <p:nvPr/>
          </p:nvSpPr>
          <p:spPr>
            <a:xfrm>
              <a:off x="6173560" y="2870286"/>
              <a:ext cx="285115" cy="300990"/>
            </a:xfrm>
            <a:custGeom>
              <a:avLst/>
              <a:gdLst/>
              <a:ahLst/>
              <a:cxnLst/>
              <a:rect l="l" t="t" r="r" b="b"/>
              <a:pathLst>
                <a:path w="285114" h="300989">
                  <a:moveTo>
                    <a:pt x="284543" y="0"/>
                  </a:moveTo>
                  <a:lnTo>
                    <a:pt x="239268" y="8372"/>
                  </a:lnTo>
                  <a:lnTo>
                    <a:pt x="196457" y="22847"/>
                  </a:lnTo>
                  <a:lnTo>
                    <a:pt x="156588" y="42947"/>
                  </a:lnTo>
                  <a:lnTo>
                    <a:pt x="120140" y="68192"/>
                  </a:lnTo>
                  <a:lnTo>
                    <a:pt x="87588" y="98107"/>
                  </a:lnTo>
                  <a:lnTo>
                    <a:pt x="59411" y="132213"/>
                  </a:lnTo>
                  <a:lnTo>
                    <a:pt x="36087" y="170031"/>
                  </a:lnTo>
                  <a:lnTo>
                    <a:pt x="18091" y="211086"/>
                  </a:lnTo>
                  <a:lnTo>
                    <a:pt x="5903" y="254898"/>
                  </a:lnTo>
                  <a:lnTo>
                    <a:pt x="0" y="300990"/>
                  </a:lnTo>
                </a:path>
              </a:pathLst>
            </a:custGeom>
            <a:ln w="17779">
              <a:solidFill>
                <a:srgbClr val="58595B"/>
              </a:solidFill>
              <a:prstDash val="dot"/>
            </a:ln>
          </p:spPr>
          <p:txBody>
            <a:bodyPr wrap="square" lIns="0" tIns="0" rIns="0" bIns="0" rtlCol="0"/>
            <a:lstStyle/>
            <a:p>
              <a:endParaRPr/>
            </a:p>
          </p:txBody>
        </p:sp>
        <p:sp>
          <p:nvSpPr>
            <p:cNvPr id="14" name="object 14"/>
            <p:cNvSpPr/>
            <p:nvPr/>
          </p:nvSpPr>
          <p:spPr>
            <a:xfrm>
              <a:off x="6175055" y="3225229"/>
              <a:ext cx="300990" cy="285115"/>
            </a:xfrm>
            <a:custGeom>
              <a:avLst/>
              <a:gdLst/>
              <a:ahLst/>
              <a:cxnLst/>
              <a:rect l="l" t="t" r="r" b="b"/>
              <a:pathLst>
                <a:path w="300989" h="285114">
                  <a:moveTo>
                    <a:pt x="0" y="0"/>
                  </a:moveTo>
                  <a:lnTo>
                    <a:pt x="8375" y="45272"/>
                  </a:lnTo>
                  <a:lnTo>
                    <a:pt x="22852" y="88081"/>
                  </a:lnTo>
                  <a:lnTo>
                    <a:pt x="42952" y="127948"/>
                  </a:lnTo>
                  <a:lnTo>
                    <a:pt x="68198" y="164397"/>
                  </a:lnTo>
                  <a:lnTo>
                    <a:pt x="98112" y="196950"/>
                  </a:lnTo>
                  <a:lnTo>
                    <a:pt x="132216" y="225128"/>
                  </a:lnTo>
                  <a:lnTo>
                    <a:pt x="170034" y="248454"/>
                  </a:lnTo>
                  <a:lnTo>
                    <a:pt x="211087" y="266450"/>
                  </a:lnTo>
                  <a:lnTo>
                    <a:pt x="254898" y="278639"/>
                  </a:lnTo>
                  <a:lnTo>
                    <a:pt x="300990" y="284543"/>
                  </a:lnTo>
                </a:path>
              </a:pathLst>
            </a:custGeom>
            <a:ln w="17779">
              <a:solidFill>
                <a:srgbClr val="58595B"/>
              </a:solidFill>
              <a:prstDash val="dot"/>
            </a:ln>
          </p:spPr>
          <p:txBody>
            <a:bodyPr wrap="square" lIns="0" tIns="0" rIns="0" bIns="0" rtlCol="0"/>
            <a:lstStyle/>
            <a:p>
              <a:endParaRPr/>
            </a:p>
          </p:txBody>
        </p:sp>
        <p:sp>
          <p:nvSpPr>
            <p:cNvPr id="15" name="object 15"/>
            <p:cNvSpPr/>
            <p:nvPr/>
          </p:nvSpPr>
          <p:spPr>
            <a:xfrm>
              <a:off x="6164174" y="2859417"/>
              <a:ext cx="659765" cy="659765"/>
            </a:xfrm>
            <a:custGeom>
              <a:avLst/>
              <a:gdLst/>
              <a:ahLst/>
              <a:cxnLst/>
              <a:rect l="l" t="t" r="r" b="b"/>
              <a:pathLst>
                <a:path w="659765" h="659764">
                  <a:moveTo>
                    <a:pt x="17780" y="329869"/>
                  </a:moveTo>
                  <a:lnTo>
                    <a:pt x="15163" y="323596"/>
                  </a:lnTo>
                  <a:lnTo>
                    <a:pt x="8890" y="320979"/>
                  </a:lnTo>
                  <a:lnTo>
                    <a:pt x="2603" y="323596"/>
                  </a:lnTo>
                  <a:lnTo>
                    <a:pt x="0" y="329869"/>
                  </a:lnTo>
                  <a:lnTo>
                    <a:pt x="2603" y="336156"/>
                  </a:lnTo>
                  <a:lnTo>
                    <a:pt x="8890" y="338759"/>
                  </a:lnTo>
                  <a:lnTo>
                    <a:pt x="15163" y="336156"/>
                  </a:lnTo>
                  <a:lnTo>
                    <a:pt x="17780" y="329869"/>
                  </a:lnTo>
                  <a:close/>
                </a:path>
                <a:path w="659765" h="659764">
                  <a:moveTo>
                    <a:pt x="338772" y="650849"/>
                  </a:moveTo>
                  <a:lnTo>
                    <a:pt x="336156" y="644575"/>
                  </a:lnTo>
                  <a:lnTo>
                    <a:pt x="329882" y="641959"/>
                  </a:lnTo>
                  <a:lnTo>
                    <a:pt x="323596" y="644575"/>
                  </a:lnTo>
                  <a:lnTo>
                    <a:pt x="320992" y="650849"/>
                  </a:lnTo>
                  <a:lnTo>
                    <a:pt x="323596" y="657136"/>
                  </a:lnTo>
                  <a:lnTo>
                    <a:pt x="329882" y="659739"/>
                  </a:lnTo>
                  <a:lnTo>
                    <a:pt x="336156" y="657136"/>
                  </a:lnTo>
                  <a:lnTo>
                    <a:pt x="338772" y="650849"/>
                  </a:lnTo>
                  <a:close/>
                </a:path>
                <a:path w="659765" h="659764">
                  <a:moveTo>
                    <a:pt x="338772" y="8890"/>
                  </a:moveTo>
                  <a:lnTo>
                    <a:pt x="336156" y="2616"/>
                  </a:lnTo>
                  <a:lnTo>
                    <a:pt x="329882" y="0"/>
                  </a:lnTo>
                  <a:lnTo>
                    <a:pt x="323596" y="2616"/>
                  </a:lnTo>
                  <a:lnTo>
                    <a:pt x="320992" y="8890"/>
                  </a:lnTo>
                  <a:lnTo>
                    <a:pt x="323596" y="15176"/>
                  </a:lnTo>
                  <a:lnTo>
                    <a:pt x="329882" y="17780"/>
                  </a:lnTo>
                  <a:lnTo>
                    <a:pt x="336156" y="15176"/>
                  </a:lnTo>
                  <a:lnTo>
                    <a:pt x="338772" y="8890"/>
                  </a:lnTo>
                  <a:close/>
                </a:path>
                <a:path w="659765" h="659764">
                  <a:moveTo>
                    <a:pt x="659752" y="329869"/>
                  </a:moveTo>
                  <a:lnTo>
                    <a:pt x="657136" y="323596"/>
                  </a:lnTo>
                  <a:lnTo>
                    <a:pt x="650862" y="320979"/>
                  </a:lnTo>
                  <a:lnTo>
                    <a:pt x="644575" y="323596"/>
                  </a:lnTo>
                  <a:lnTo>
                    <a:pt x="641972" y="329869"/>
                  </a:lnTo>
                  <a:lnTo>
                    <a:pt x="644575" y="336156"/>
                  </a:lnTo>
                  <a:lnTo>
                    <a:pt x="650862" y="338759"/>
                  </a:lnTo>
                  <a:lnTo>
                    <a:pt x="657136" y="336156"/>
                  </a:lnTo>
                  <a:lnTo>
                    <a:pt x="659752" y="329869"/>
                  </a:lnTo>
                  <a:close/>
                </a:path>
              </a:pathLst>
            </a:custGeom>
            <a:solidFill>
              <a:srgbClr val="58595B"/>
            </a:solidFill>
          </p:spPr>
          <p:txBody>
            <a:bodyPr wrap="square" lIns="0" tIns="0" rIns="0" bIns="0" rtlCol="0"/>
            <a:lstStyle/>
            <a:p>
              <a:endParaRPr/>
            </a:p>
          </p:txBody>
        </p:sp>
      </p:grpSp>
      <p:sp>
        <p:nvSpPr>
          <p:cNvPr id="16" name="object 16"/>
          <p:cNvSpPr txBox="1"/>
          <p:nvPr/>
        </p:nvSpPr>
        <p:spPr>
          <a:xfrm>
            <a:off x="6349188" y="2930977"/>
            <a:ext cx="30734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0F8972"/>
                </a:solidFill>
                <a:latin typeface="Lato"/>
                <a:cs typeface="Lato"/>
              </a:rPr>
              <a:t>2.</a:t>
            </a:r>
            <a:endParaRPr sz="2800">
              <a:latin typeface="Lato"/>
              <a:cs typeface="Lato"/>
            </a:endParaRPr>
          </a:p>
        </p:txBody>
      </p:sp>
      <p:grpSp>
        <p:nvGrpSpPr>
          <p:cNvPr id="17" name="object 17"/>
          <p:cNvGrpSpPr/>
          <p:nvPr/>
        </p:nvGrpSpPr>
        <p:grpSpPr>
          <a:xfrm>
            <a:off x="6994104" y="3758910"/>
            <a:ext cx="659765" cy="659765"/>
            <a:chOff x="6994104" y="3758910"/>
            <a:chExt cx="659765" cy="659765"/>
          </a:xfrm>
        </p:grpSpPr>
        <p:sp>
          <p:nvSpPr>
            <p:cNvPr id="18" name="object 18"/>
            <p:cNvSpPr/>
            <p:nvPr/>
          </p:nvSpPr>
          <p:spPr>
            <a:xfrm>
              <a:off x="7359928" y="4106778"/>
              <a:ext cx="285115" cy="300990"/>
            </a:xfrm>
            <a:custGeom>
              <a:avLst/>
              <a:gdLst/>
              <a:ahLst/>
              <a:cxnLst/>
              <a:rect l="l" t="t" r="r" b="b"/>
              <a:pathLst>
                <a:path w="285115" h="300989">
                  <a:moveTo>
                    <a:pt x="0" y="300989"/>
                  </a:moveTo>
                  <a:lnTo>
                    <a:pt x="45275" y="292617"/>
                  </a:lnTo>
                  <a:lnTo>
                    <a:pt x="88086" y="278142"/>
                  </a:lnTo>
                  <a:lnTo>
                    <a:pt x="127954" y="258042"/>
                  </a:lnTo>
                  <a:lnTo>
                    <a:pt x="164403" y="232797"/>
                  </a:lnTo>
                  <a:lnTo>
                    <a:pt x="196954" y="202882"/>
                  </a:lnTo>
                  <a:lnTo>
                    <a:pt x="225131" y="168776"/>
                  </a:lnTo>
                  <a:lnTo>
                    <a:pt x="248456" y="130958"/>
                  </a:lnTo>
                  <a:lnTo>
                    <a:pt x="266451" y="89903"/>
                  </a:lnTo>
                  <a:lnTo>
                    <a:pt x="278639" y="46091"/>
                  </a:lnTo>
                  <a:lnTo>
                    <a:pt x="284543" y="0"/>
                  </a:lnTo>
                </a:path>
              </a:pathLst>
            </a:custGeom>
            <a:ln w="17779">
              <a:solidFill>
                <a:srgbClr val="58595B"/>
              </a:solidFill>
              <a:prstDash val="dot"/>
            </a:ln>
          </p:spPr>
          <p:txBody>
            <a:bodyPr wrap="square" lIns="0" tIns="0" rIns="0" bIns="0" rtlCol="0"/>
            <a:lstStyle/>
            <a:p>
              <a:endParaRPr/>
            </a:p>
          </p:txBody>
        </p:sp>
        <p:sp>
          <p:nvSpPr>
            <p:cNvPr id="19" name="object 19"/>
            <p:cNvSpPr/>
            <p:nvPr/>
          </p:nvSpPr>
          <p:spPr>
            <a:xfrm>
              <a:off x="7341985" y="3768294"/>
              <a:ext cx="300990" cy="285115"/>
            </a:xfrm>
            <a:custGeom>
              <a:avLst/>
              <a:gdLst/>
              <a:ahLst/>
              <a:cxnLst/>
              <a:rect l="l" t="t" r="r" b="b"/>
              <a:pathLst>
                <a:path w="300990" h="285114">
                  <a:moveTo>
                    <a:pt x="300990" y="284530"/>
                  </a:moveTo>
                  <a:lnTo>
                    <a:pt x="292614" y="239258"/>
                  </a:lnTo>
                  <a:lnTo>
                    <a:pt x="278137" y="196449"/>
                  </a:lnTo>
                  <a:lnTo>
                    <a:pt x="258037" y="156582"/>
                  </a:lnTo>
                  <a:lnTo>
                    <a:pt x="232791" y="120133"/>
                  </a:lnTo>
                  <a:lnTo>
                    <a:pt x="202877" y="87582"/>
                  </a:lnTo>
                  <a:lnTo>
                    <a:pt x="168773" y="59405"/>
                  </a:lnTo>
                  <a:lnTo>
                    <a:pt x="130955" y="36081"/>
                  </a:lnTo>
                  <a:lnTo>
                    <a:pt x="89902" y="18086"/>
                  </a:lnTo>
                  <a:lnTo>
                    <a:pt x="46091" y="5900"/>
                  </a:lnTo>
                  <a:lnTo>
                    <a:pt x="0" y="0"/>
                  </a:lnTo>
                </a:path>
              </a:pathLst>
            </a:custGeom>
            <a:ln w="17780">
              <a:solidFill>
                <a:srgbClr val="58595B"/>
              </a:solidFill>
              <a:prstDash val="dot"/>
            </a:ln>
          </p:spPr>
          <p:txBody>
            <a:bodyPr wrap="square" lIns="0" tIns="0" rIns="0" bIns="0" rtlCol="0"/>
            <a:lstStyle/>
            <a:p>
              <a:endParaRPr/>
            </a:p>
          </p:txBody>
        </p:sp>
        <p:sp>
          <p:nvSpPr>
            <p:cNvPr id="20" name="object 20"/>
            <p:cNvSpPr/>
            <p:nvPr/>
          </p:nvSpPr>
          <p:spPr>
            <a:xfrm>
              <a:off x="7003491" y="3769779"/>
              <a:ext cx="285115" cy="300990"/>
            </a:xfrm>
            <a:custGeom>
              <a:avLst/>
              <a:gdLst/>
              <a:ahLst/>
              <a:cxnLst/>
              <a:rect l="l" t="t" r="r" b="b"/>
              <a:pathLst>
                <a:path w="285115" h="300989">
                  <a:moveTo>
                    <a:pt x="284543" y="0"/>
                  </a:moveTo>
                  <a:lnTo>
                    <a:pt x="239268" y="8372"/>
                  </a:lnTo>
                  <a:lnTo>
                    <a:pt x="196457" y="22847"/>
                  </a:lnTo>
                  <a:lnTo>
                    <a:pt x="156588" y="42947"/>
                  </a:lnTo>
                  <a:lnTo>
                    <a:pt x="120140" y="68192"/>
                  </a:lnTo>
                  <a:lnTo>
                    <a:pt x="87588" y="98107"/>
                  </a:lnTo>
                  <a:lnTo>
                    <a:pt x="59411" y="132213"/>
                  </a:lnTo>
                  <a:lnTo>
                    <a:pt x="36087" y="170031"/>
                  </a:lnTo>
                  <a:lnTo>
                    <a:pt x="18091" y="211086"/>
                  </a:lnTo>
                  <a:lnTo>
                    <a:pt x="5903" y="254898"/>
                  </a:lnTo>
                  <a:lnTo>
                    <a:pt x="0" y="300990"/>
                  </a:lnTo>
                </a:path>
              </a:pathLst>
            </a:custGeom>
            <a:ln w="17779">
              <a:solidFill>
                <a:srgbClr val="58595B"/>
              </a:solidFill>
              <a:prstDash val="dot"/>
            </a:ln>
          </p:spPr>
          <p:txBody>
            <a:bodyPr wrap="square" lIns="0" tIns="0" rIns="0" bIns="0" rtlCol="0"/>
            <a:lstStyle/>
            <a:p>
              <a:endParaRPr/>
            </a:p>
          </p:txBody>
        </p:sp>
        <p:sp>
          <p:nvSpPr>
            <p:cNvPr id="21" name="object 21"/>
            <p:cNvSpPr/>
            <p:nvPr/>
          </p:nvSpPr>
          <p:spPr>
            <a:xfrm>
              <a:off x="7004986" y="4124722"/>
              <a:ext cx="300990" cy="285115"/>
            </a:xfrm>
            <a:custGeom>
              <a:avLst/>
              <a:gdLst/>
              <a:ahLst/>
              <a:cxnLst/>
              <a:rect l="l" t="t" r="r" b="b"/>
              <a:pathLst>
                <a:path w="300990" h="285114">
                  <a:moveTo>
                    <a:pt x="0" y="0"/>
                  </a:moveTo>
                  <a:lnTo>
                    <a:pt x="8375" y="45272"/>
                  </a:lnTo>
                  <a:lnTo>
                    <a:pt x="22852" y="88081"/>
                  </a:lnTo>
                  <a:lnTo>
                    <a:pt x="42952" y="127948"/>
                  </a:lnTo>
                  <a:lnTo>
                    <a:pt x="68198" y="164397"/>
                  </a:lnTo>
                  <a:lnTo>
                    <a:pt x="98112" y="196950"/>
                  </a:lnTo>
                  <a:lnTo>
                    <a:pt x="132216" y="225128"/>
                  </a:lnTo>
                  <a:lnTo>
                    <a:pt x="170034" y="248454"/>
                  </a:lnTo>
                  <a:lnTo>
                    <a:pt x="211087" y="266450"/>
                  </a:lnTo>
                  <a:lnTo>
                    <a:pt x="254898" y="278639"/>
                  </a:lnTo>
                  <a:lnTo>
                    <a:pt x="300990" y="284543"/>
                  </a:lnTo>
                </a:path>
              </a:pathLst>
            </a:custGeom>
            <a:ln w="17779">
              <a:solidFill>
                <a:srgbClr val="58595B"/>
              </a:solidFill>
              <a:prstDash val="dot"/>
            </a:ln>
          </p:spPr>
          <p:txBody>
            <a:bodyPr wrap="square" lIns="0" tIns="0" rIns="0" bIns="0" rtlCol="0"/>
            <a:lstStyle/>
            <a:p>
              <a:endParaRPr/>
            </a:p>
          </p:txBody>
        </p:sp>
        <p:sp>
          <p:nvSpPr>
            <p:cNvPr id="22" name="object 22"/>
            <p:cNvSpPr/>
            <p:nvPr/>
          </p:nvSpPr>
          <p:spPr>
            <a:xfrm>
              <a:off x="6994093" y="3758920"/>
              <a:ext cx="659765" cy="659765"/>
            </a:xfrm>
            <a:custGeom>
              <a:avLst/>
              <a:gdLst/>
              <a:ahLst/>
              <a:cxnLst/>
              <a:rect l="l" t="t" r="r" b="b"/>
              <a:pathLst>
                <a:path w="659765" h="659764">
                  <a:moveTo>
                    <a:pt x="17780" y="329869"/>
                  </a:moveTo>
                  <a:lnTo>
                    <a:pt x="15176" y="323583"/>
                  </a:lnTo>
                  <a:lnTo>
                    <a:pt x="8890" y="320979"/>
                  </a:lnTo>
                  <a:lnTo>
                    <a:pt x="2603" y="323583"/>
                  </a:lnTo>
                  <a:lnTo>
                    <a:pt x="0" y="329869"/>
                  </a:lnTo>
                  <a:lnTo>
                    <a:pt x="2603" y="336156"/>
                  </a:lnTo>
                  <a:lnTo>
                    <a:pt x="8890" y="338759"/>
                  </a:lnTo>
                  <a:lnTo>
                    <a:pt x="15176" y="336156"/>
                  </a:lnTo>
                  <a:lnTo>
                    <a:pt x="17780" y="329869"/>
                  </a:lnTo>
                  <a:close/>
                </a:path>
                <a:path w="659765" h="659764">
                  <a:moveTo>
                    <a:pt x="338772" y="650849"/>
                  </a:moveTo>
                  <a:lnTo>
                    <a:pt x="336169" y="644563"/>
                  </a:lnTo>
                  <a:lnTo>
                    <a:pt x="329882" y="641959"/>
                  </a:lnTo>
                  <a:lnTo>
                    <a:pt x="323596" y="644563"/>
                  </a:lnTo>
                  <a:lnTo>
                    <a:pt x="320992" y="650849"/>
                  </a:lnTo>
                  <a:lnTo>
                    <a:pt x="323596" y="657136"/>
                  </a:lnTo>
                  <a:lnTo>
                    <a:pt x="329882" y="659739"/>
                  </a:lnTo>
                  <a:lnTo>
                    <a:pt x="336169" y="657136"/>
                  </a:lnTo>
                  <a:lnTo>
                    <a:pt x="338772" y="650849"/>
                  </a:lnTo>
                  <a:close/>
                </a:path>
                <a:path w="659765" h="659764">
                  <a:moveTo>
                    <a:pt x="338772" y="8890"/>
                  </a:moveTo>
                  <a:lnTo>
                    <a:pt x="336169" y="2603"/>
                  </a:lnTo>
                  <a:lnTo>
                    <a:pt x="329882" y="0"/>
                  </a:lnTo>
                  <a:lnTo>
                    <a:pt x="323596" y="2603"/>
                  </a:lnTo>
                  <a:lnTo>
                    <a:pt x="320992" y="8890"/>
                  </a:lnTo>
                  <a:lnTo>
                    <a:pt x="323596" y="15176"/>
                  </a:lnTo>
                  <a:lnTo>
                    <a:pt x="329882" y="17780"/>
                  </a:lnTo>
                  <a:lnTo>
                    <a:pt x="336169" y="15176"/>
                  </a:lnTo>
                  <a:lnTo>
                    <a:pt x="338772" y="8890"/>
                  </a:lnTo>
                  <a:close/>
                </a:path>
                <a:path w="659765" h="659764">
                  <a:moveTo>
                    <a:pt x="659752" y="329869"/>
                  </a:moveTo>
                  <a:lnTo>
                    <a:pt x="657148" y="323583"/>
                  </a:lnTo>
                  <a:lnTo>
                    <a:pt x="650862" y="320979"/>
                  </a:lnTo>
                  <a:lnTo>
                    <a:pt x="644575" y="323583"/>
                  </a:lnTo>
                  <a:lnTo>
                    <a:pt x="641972" y="329869"/>
                  </a:lnTo>
                  <a:lnTo>
                    <a:pt x="644575" y="336156"/>
                  </a:lnTo>
                  <a:lnTo>
                    <a:pt x="650862" y="338759"/>
                  </a:lnTo>
                  <a:lnTo>
                    <a:pt x="657148" y="336156"/>
                  </a:lnTo>
                  <a:lnTo>
                    <a:pt x="659752" y="329869"/>
                  </a:lnTo>
                  <a:close/>
                </a:path>
              </a:pathLst>
            </a:custGeom>
            <a:solidFill>
              <a:srgbClr val="58595B"/>
            </a:solidFill>
          </p:spPr>
          <p:txBody>
            <a:bodyPr wrap="square" lIns="0" tIns="0" rIns="0" bIns="0" rtlCol="0"/>
            <a:lstStyle/>
            <a:p>
              <a:endParaRPr/>
            </a:p>
          </p:txBody>
        </p:sp>
      </p:grpSp>
      <p:sp>
        <p:nvSpPr>
          <p:cNvPr id="23" name="object 23"/>
          <p:cNvSpPr txBox="1"/>
          <p:nvPr/>
        </p:nvSpPr>
        <p:spPr>
          <a:xfrm>
            <a:off x="7179119" y="3830474"/>
            <a:ext cx="30734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0F8972"/>
                </a:solidFill>
                <a:latin typeface="Lato"/>
                <a:cs typeface="Lato"/>
              </a:rPr>
              <a:t>3.</a:t>
            </a:r>
            <a:endParaRPr sz="2800">
              <a:latin typeface="Lato"/>
              <a:cs typeface="Lato"/>
            </a:endParaRPr>
          </a:p>
        </p:txBody>
      </p:sp>
      <p:grpSp>
        <p:nvGrpSpPr>
          <p:cNvPr id="24" name="object 24"/>
          <p:cNvGrpSpPr/>
          <p:nvPr/>
        </p:nvGrpSpPr>
        <p:grpSpPr>
          <a:xfrm>
            <a:off x="6164173" y="4787956"/>
            <a:ext cx="659765" cy="659765"/>
            <a:chOff x="6164173" y="4787956"/>
            <a:chExt cx="659765" cy="659765"/>
          </a:xfrm>
        </p:grpSpPr>
        <p:sp>
          <p:nvSpPr>
            <p:cNvPr id="25" name="object 25"/>
            <p:cNvSpPr/>
            <p:nvPr/>
          </p:nvSpPr>
          <p:spPr>
            <a:xfrm>
              <a:off x="6529997" y="5135825"/>
              <a:ext cx="285115" cy="300990"/>
            </a:xfrm>
            <a:custGeom>
              <a:avLst/>
              <a:gdLst/>
              <a:ahLst/>
              <a:cxnLst/>
              <a:rect l="l" t="t" r="r" b="b"/>
              <a:pathLst>
                <a:path w="285115" h="300989">
                  <a:moveTo>
                    <a:pt x="0" y="300989"/>
                  </a:moveTo>
                  <a:lnTo>
                    <a:pt x="45275" y="292617"/>
                  </a:lnTo>
                  <a:lnTo>
                    <a:pt x="88086" y="278142"/>
                  </a:lnTo>
                  <a:lnTo>
                    <a:pt x="127954" y="258042"/>
                  </a:lnTo>
                  <a:lnTo>
                    <a:pt x="164403" y="232797"/>
                  </a:lnTo>
                  <a:lnTo>
                    <a:pt x="196954" y="202882"/>
                  </a:lnTo>
                  <a:lnTo>
                    <a:pt x="225131" y="168776"/>
                  </a:lnTo>
                  <a:lnTo>
                    <a:pt x="248456" y="130958"/>
                  </a:lnTo>
                  <a:lnTo>
                    <a:pt x="266451" y="89903"/>
                  </a:lnTo>
                  <a:lnTo>
                    <a:pt x="278639" y="46091"/>
                  </a:lnTo>
                  <a:lnTo>
                    <a:pt x="284543" y="0"/>
                  </a:lnTo>
                </a:path>
              </a:pathLst>
            </a:custGeom>
            <a:ln w="17779">
              <a:solidFill>
                <a:srgbClr val="58595B"/>
              </a:solidFill>
              <a:prstDash val="dot"/>
            </a:ln>
          </p:spPr>
          <p:txBody>
            <a:bodyPr wrap="square" lIns="0" tIns="0" rIns="0" bIns="0" rtlCol="0"/>
            <a:lstStyle/>
            <a:p>
              <a:endParaRPr/>
            </a:p>
          </p:txBody>
        </p:sp>
        <p:sp>
          <p:nvSpPr>
            <p:cNvPr id="26" name="object 26"/>
            <p:cNvSpPr/>
            <p:nvPr/>
          </p:nvSpPr>
          <p:spPr>
            <a:xfrm>
              <a:off x="6512055" y="4797342"/>
              <a:ext cx="300990" cy="285115"/>
            </a:xfrm>
            <a:custGeom>
              <a:avLst/>
              <a:gdLst/>
              <a:ahLst/>
              <a:cxnLst/>
              <a:rect l="l" t="t" r="r" b="b"/>
              <a:pathLst>
                <a:path w="300990" h="285114">
                  <a:moveTo>
                    <a:pt x="300990" y="284530"/>
                  </a:moveTo>
                  <a:lnTo>
                    <a:pt x="292614" y="239258"/>
                  </a:lnTo>
                  <a:lnTo>
                    <a:pt x="278137" y="196449"/>
                  </a:lnTo>
                  <a:lnTo>
                    <a:pt x="258037" y="156582"/>
                  </a:lnTo>
                  <a:lnTo>
                    <a:pt x="232791" y="120133"/>
                  </a:lnTo>
                  <a:lnTo>
                    <a:pt x="202877" y="87582"/>
                  </a:lnTo>
                  <a:lnTo>
                    <a:pt x="168773" y="59405"/>
                  </a:lnTo>
                  <a:lnTo>
                    <a:pt x="130955" y="36081"/>
                  </a:lnTo>
                  <a:lnTo>
                    <a:pt x="89902" y="18086"/>
                  </a:lnTo>
                  <a:lnTo>
                    <a:pt x="46091" y="5900"/>
                  </a:lnTo>
                  <a:lnTo>
                    <a:pt x="0" y="0"/>
                  </a:lnTo>
                </a:path>
              </a:pathLst>
            </a:custGeom>
            <a:ln w="17780">
              <a:solidFill>
                <a:srgbClr val="58595B"/>
              </a:solidFill>
              <a:prstDash val="dot"/>
            </a:ln>
          </p:spPr>
          <p:txBody>
            <a:bodyPr wrap="square" lIns="0" tIns="0" rIns="0" bIns="0" rtlCol="0"/>
            <a:lstStyle/>
            <a:p>
              <a:endParaRPr/>
            </a:p>
          </p:txBody>
        </p:sp>
        <p:sp>
          <p:nvSpPr>
            <p:cNvPr id="27" name="object 27"/>
            <p:cNvSpPr/>
            <p:nvPr/>
          </p:nvSpPr>
          <p:spPr>
            <a:xfrm>
              <a:off x="6173560" y="4798826"/>
              <a:ext cx="285115" cy="300990"/>
            </a:xfrm>
            <a:custGeom>
              <a:avLst/>
              <a:gdLst/>
              <a:ahLst/>
              <a:cxnLst/>
              <a:rect l="l" t="t" r="r" b="b"/>
              <a:pathLst>
                <a:path w="285114" h="300989">
                  <a:moveTo>
                    <a:pt x="284543" y="0"/>
                  </a:moveTo>
                  <a:lnTo>
                    <a:pt x="239268" y="8372"/>
                  </a:lnTo>
                  <a:lnTo>
                    <a:pt x="196457" y="22847"/>
                  </a:lnTo>
                  <a:lnTo>
                    <a:pt x="156588" y="42947"/>
                  </a:lnTo>
                  <a:lnTo>
                    <a:pt x="120140" y="68192"/>
                  </a:lnTo>
                  <a:lnTo>
                    <a:pt x="87588" y="98107"/>
                  </a:lnTo>
                  <a:lnTo>
                    <a:pt x="59411" y="132213"/>
                  </a:lnTo>
                  <a:lnTo>
                    <a:pt x="36087" y="170031"/>
                  </a:lnTo>
                  <a:lnTo>
                    <a:pt x="18091" y="211086"/>
                  </a:lnTo>
                  <a:lnTo>
                    <a:pt x="5903" y="254898"/>
                  </a:lnTo>
                  <a:lnTo>
                    <a:pt x="0" y="300989"/>
                  </a:lnTo>
                </a:path>
              </a:pathLst>
            </a:custGeom>
            <a:ln w="17779">
              <a:solidFill>
                <a:srgbClr val="58595B"/>
              </a:solidFill>
              <a:prstDash val="dot"/>
            </a:ln>
          </p:spPr>
          <p:txBody>
            <a:bodyPr wrap="square" lIns="0" tIns="0" rIns="0" bIns="0" rtlCol="0"/>
            <a:lstStyle/>
            <a:p>
              <a:endParaRPr/>
            </a:p>
          </p:txBody>
        </p:sp>
        <p:sp>
          <p:nvSpPr>
            <p:cNvPr id="28" name="object 28"/>
            <p:cNvSpPr/>
            <p:nvPr/>
          </p:nvSpPr>
          <p:spPr>
            <a:xfrm>
              <a:off x="6175055" y="5153769"/>
              <a:ext cx="300990" cy="285115"/>
            </a:xfrm>
            <a:custGeom>
              <a:avLst/>
              <a:gdLst/>
              <a:ahLst/>
              <a:cxnLst/>
              <a:rect l="l" t="t" r="r" b="b"/>
              <a:pathLst>
                <a:path w="300989" h="285114">
                  <a:moveTo>
                    <a:pt x="0" y="0"/>
                  </a:moveTo>
                  <a:lnTo>
                    <a:pt x="8375" y="45272"/>
                  </a:lnTo>
                  <a:lnTo>
                    <a:pt x="22852" y="88081"/>
                  </a:lnTo>
                  <a:lnTo>
                    <a:pt x="42952" y="127948"/>
                  </a:lnTo>
                  <a:lnTo>
                    <a:pt x="68198" y="164397"/>
                  </a:lnTo>
                  <a:lnTo>
                    <a:pt x="98112" y="196950"/>
                  </a:lnTo>
                  <a:lnTo>
                    <a:pt x="132216" y="225128"/>
                  </a:lnTo>
                  <a:lnTo>
                    <a:pt x="170034" y="248454"/>
                  </a:lnTo>
                  <a:lnTo>
                    <a:pt x="211087" y="266450"/>
                  </a:lnTo>
                  <a:lnTo>
                    <a:pt x="254898" y="278639"/>
                  </a:lnTo>
                  <a:lnTo>
                    <a:pt x="300990" y="284543"/>
                  </a:lnTo>
                </a:path>
              </a:pathLst>
            </a:custGeom>
            <a:ln w="17779">
              <a:solidFill>
                <a:srgbClr val="58595B"/>
              </a:solidFill>
              <a:prstDash val="dot"/>
            </a:ln>
          </p:spPr>
          <p:txBody>
            <a:bodyPr wrap="square" lIns="0" tIns="0" rIns="0" bIns="0" rtlCol="0"/>
            <a:lstStyle/>
            <a:p>
              <a:endParaRPr/>
            </a:p>
          </p:txBody>
        </p:sp>
        <p:sp>
          <p:nvSpPr>
            <p:cNvPr id="29" name="object 29"/>
            <p:cNvSpPr/>
            <p:nvPr/>
          </p:nvSpPr>
          <p:spPr>
            <a:xfrm>
              <a:off x="6164174" y="4787963"/>
              <a:ext cx="659765" cy="659765"/>
            </a:xfrm>
            <a:custGeom>
              <a:avLst/>
              <a:gdLst/>
              <a:ahLst/>
              <a:cxnLst/>
              <a:rect l="l" t="t" r="r" b="b"/>
              <a:pathLst>
                <a:path w="659765" h="659764">
                  <a:moveTo>
                    <a:pt x="17780" y="329869"/>
                  </a:moveTo>
                  <a:lnTo>
                    <a:pt x="15163" y="323583"/>
                  </a:lnTo>
                  <a:lnTo>
                    <a:pt x="8890" y="320979"/>
                  </a:lnTo>
                  <a:lnTo>
                    <a:pt x="2603" y="323583"/>
                  </a:lnTo>
                  <a:lnTo>
                    <a:pt x="0" y="329869"/>
                  </a:lnTo>
                  <a:lnTo>
                    <a:pt x="2603" y="336156"/>
                  </a:lnTo>
                  <a:lnTo>
                    <a:pt x="8890" y="338759"/>
                  </a:lnTo>
                  <a:lnTo>
                    <a:pt x="15163" y="336156"/>
                  </a:lnTo>
                  <a:lnTo>
                    <a:pt x="17780" y="329869"/>
                  </a:lnTo>
                  <a:close/>
                </a:path>
                <a:path w="659765" h="659764">
                  <a:moveTo>
                    <a:pt x="338772" y="650849"/>
                  </a:moveTo>
                  <a:lnTo>
                    <a:pt x="336156" y="644563"/>
                  </a:lnTo>
                  <a:lnTo>
                    <a:pt x="329882" y="641959"/>
                  </a:lnTo>
                  <a:lnTo>
                    <a:pt x="323596" y="644563"/>
                  </a:lnTo>
                  <a:lnTo>
                    <a:pt x="320992" y="650849"/>
                  </a:lnTo>
                  <a:lnTo>
                    <a:pt x="323596" y="657136"/>
                  </a:lnTo>
                  <a:lnTo>
                    <a:pt x="329882" y="659739"/>
                  </a:lnTo>
                  <a:lnTo>
                    <a:pt x="336156" y="657136"/>
                  </a:lnTo>
                  <a:lnTo>
                    <a:pt x="338772" y="650849"/>
                  </a:lnTo>
                  <a:close/>
                </a:path>
                <a:path w="659765" h="659764">
                  <a:moveTo>
                    <a:pt x="338772" y="8890"/>
                  </a:moveTo>
                  <a:lnTo>
                    <a:pt x="336156" y="2603"/>
                  </a:lnTo>
                  <a:lnTo>
                    <a:pt x="329882" y="0"/>
                  </a:lnTo>
                  <a:lnTo>
                    <a:pt x="323596" y="2603"/>
                  </a:lnTo>
                  <a:lnTo>
                    <a:pt x="320992" y="8890"/>
                  </a:lnTo>
                  <a:lnTo>
                    <a:pt x="323596" y="15176"/>
                  </a:lnTo>
                  <a:lnTo>
                    <a:pt x="329882" y="17780"/>
                  </a:lnTo>
                  <a:lnTo>
                    <a:pt x="336156" y="15176"/>
                  </a:lnTo>
                  <a:lnTo>
                    <a:pt x="338772" y="8890"/>
                  </a:lnTo>
                  <a:close/>
                </a:path>
                <a:path w="659765" h="659764">
                  <a:moveTo>
                    <a:pt x="659752" y="329869"/>
                  </a:moveTo>
                  <a:lnTo>
                    <a:pt x="657136" y="323583"/>
                  </a:lnTo>
                  <a:lnTo>
                    <a:pt x="650862" y="320979"/>
                  </a:lnTo>
                  <a:lnTo>
                    <a:pt x="644575" y="323583"/>
                  </a:lnTo>
                  <a:lnTo>
                    <a:pt x="641972" y="329869"/>
                  </a:lnTo>
                  <a:lnTo>
                    <a:pt x="644575" y="336156"/>
                  </a:lnTo>
                  <a:lnTo>
                    <a:pt x="650862" y="338759"/>
                  </a:lnTo>
                  <a:lnTo>
                    <a:pt x="657136" y="336156"/>
                  </a:lnTo>
                  <a:lnTo>
                    <a:pt x="659752" y="329869"/>
                  </a:lnTo>
                  <a:close/>
                </a:path>
              </a:pathLst>
            </a:custGeom>
            <a:solidFill>
              <a:srgbClr val="58595B"/>
            </a:solidFill>
          </p:spPr>
          <p:txBody>
            <a:bodyPr wrap="square" lIns="0" tIns="0" rIns="0" bIns="0" rtlCol="0"/>
            <a:lstStyle/>
            <a:p>
              <a:endParaRPr/>
            </a:p>
          </p:txBody>
        </p:sp>
      </p:grpSp>
      <p:sp>
        <p:nvSpPr>
          <p:cNvPr id="30" name="object 30"/>
          <p:cNvSpPr txBox="1"/>
          <p:nvPr/>
        </p:nvSpPr>
        <p:spPr>
          <a:xfrm>
            <a:off x="6402145" y="4883609"/>
            <a:ext cx="30734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0F8972"/>
                </a:solidFill>
                <a:latin typeface="Lato"/>
                <a:cs typeface="Lato"/>
              </a:rPr>
              <a:t>4.</a:t>
            </a:r>
            <a:endParaRPr sz="2800" dirty="0">
              <a:latin typeface="Lato"/>
              <a:cs typeface="Lato"/>
            </a:endParaRPr>
          </a:p>
        </p:txBody>
      </p:sp>
      <p:pic>
        <p:nvPicPr>
          <p:cNvPr id="38" name="object 38"/>
          <p:cNvPicPr/>
          <p:nvPr/>
        </p:nvPicPr>
        <p:blipFill>
          <a:blip r:embed="rId3" cstate="print"/>
          <a:stretch>
            <a:fillRect/>
          </a:stretch>
        </p:blipFill>
        <p:spPr>
          <a:xfrm>
            <a:off x="11943665" y="260090"/>
            <a:ext cx="1458009" cy="543537"/>
          </a:xfrm>
          <a:prstGeom prst="rect">
            <a:avLst/>
          </a:prstGeom>
        </p:spPr>
      </p:pic>
      <p:sp>
        <p:nvSpPr>
          <p:cNvPr id="39" name="object 39"/>
          <p:cNvSpPr txBox="1">
            <a:spLocks noGrp="1"/>
          </p:cNvSpPr>
          <p:nvPr>
            <p:ph type="title"/>
          </p:nvPr>
        </p:nvSpPr>
        <p:spPr>
          <a:xfrm>
            <a:off x="1724540" y="-330774"/>
            <a:ext cx="9399270" cy="1511300"/>
          </a:xfrm>
          <a:prstGeom prst="rect">
            <a:avLst/>
          </a:prstGeom>
        </p:spPr>
        <p:txBody>
          <a:bodyPr vert="horz" wrap="square" lIns="0" tIns="12700" rIns="0" bIns="0" rtlCol="0">
            <a:spAutoFit/>
          </a:bodyPr>
          <a:lstStyle/>
          <a:p>
            <a:pPr marL="38100">
              <a:lnSpc>
                <a:spcPts val="8550"/>
              </a:lnSpc>
              <a:spcBef>
                <a:spcPts val="100"/>
              </a:spcBef>
            </a:pPr>
            <a:r>
              <a:rPr lang="en-US" sz="11250" b="1" spc="-5" baseline="-26666" dirty="0"/>
              <a:t>	</a:t>
            </a:r>
            <a:r>
              <a:rPr sz="3000" spc="-5" dirty="0"/>
              <a:t>Employment</a:t>
            </a:r>
            <a:r>
              <a:rPr sz="3000" spc="-10" dirty="0"/>
              <a:t> </a:t>
            </a:r>
            <a:r>
              <a:rPr sz="3000" dirty="0"/>
              <a:t>Opportunities</a:t>
            </a:r>
            <a:endParaRPr sz="3000" dirty="0">
              <a:latin typeface="Lato"/>
              <a:cs typeface="Lato"/>
            </a:endParaRPr>
          </a:p>
          <a:p>
            <a:pPr marL="803910">
              <a:lnSpc>
                <a:spcPts val="3150"/>
              </a:lnSpc>
            </a:pPr>
            <a:r>
              <a:rPr sz="3000" dirty="0"/>
              <a:t>of</a:t>
            </a:r>
            <a:r>
              <a:rPr sz="3000" spc="-20" dirty="0"/>
              <a:t> </a:t>
            </a:r>
            <a:r>
              <a:rPr sz="3000" dirty="0"/>
              <a:t>NDC</a:t>
            </a:r>
            <a:r>
              <a:rPr sz="3000" spc="-15" dirty="0"/>
              <a:t> </a:t>
            </a:r>
            <a:r>
              <a:rPr lang="en-US" sz="3000" spc="-15" dirty="0"/>
              <a:t>RE </a:t>
            </a:r>
            <a:r>
              <a:rPr sz="3000" spc="-55" dirty="0"/>
              <a:t>Targets</a:t>
            </a:r>
            <a:r>
              <a:rPr sz="3000" spc="-15" dirty="0"/>
              <a:t> </a:t>
            </a:r>
            <a:r>
              <a:rPr lang="en-US" sz="3000" spc="-15" dirty="0"/>
              <a:t>of selected</a:t>
            </a:r>
            <a:r>
              <a:rPr sz="3000" spc="-20" dirty="0"/>
              <a:t> </a:t>
            </a:r>
            <a:r>
              <a:rPr sz="3000" dirty="0"/>
              <a:t>GGGI</a:t>
            </a:r>
            <a:r>
              <a:rPr sz="3000" spc="-15" dirty="0"/>
              <a:t> </a:t>
            </a:r>
            <a:r>
              <a:rPr lang="en-US" sz="3000" dirty="0"/>
              <a:t>countries</a:t>
            </a:r>
            <a:endParaRPr sz="3000" dirty="0"/>
          </a:p>
        </p:txBody>
      </p:sp>
      <p:sp>
        <p:nvSpPr>
          <p:cNvPr id="40" name="object 40"/>
          <p:cNvSpPr txBox="1"/>
          <p:nvPr/>
        </p:nvSpPr>
        <p:spPr>
          <a:xfrm>
            <a:off x="7104267" y="4797342"/>
            <a:ext cx="4922265" cy="543560"/>
          </a:xfrm>
          <a:prstGeom prst="rect">
            <a:avLst/>
          </a:prstGeom>
        </p:spPr>
        <p:txBody>
          <a:bodyPr vert="horz" wrap="square" lIns="0" tIns="12700" rIns="0" bIns="0" rtlCol="0">
            <a:spAutoFit/>
          </a:bodyPr>
          <a:lstStyle/>
          <a:p>
            <a:pPr marL="12700" marR="5080">
              <a:lnSpc>
                <a:spcPct val="100000"/>
              </a:lnSpc>
              <a:spcBef>
                <a:spcPts val="100"/>
              </a:spcBef>
            </a:pPr>
            <a:r>
              <a:rPr sz="1700" spc="-5" dirty="0">
                <a:latin typeface="Lato-Light"/>
                <a:cs typeface="Lato-Light"/>
              </a:rPr>
              <a:t>Provide </a:t>
            </a:r>
            <a:r>
              <a:rPr sz="1700" b="1" spc="-5" dirty="0">
                <a:solidFill>
                  <a:srgbClr val="0D2959"/>
                </a:solidFill>
                <a:latin typeface="Lato"/>
                <a:cs typeface="Lato"/>
              </a:rPr>
              <a:t>recommendations </a:t>
            </a:r>
            <a:r>
              <a:rPr sz="1700" dirty="0">
                <a:latin typeface="Lato-Light"/>
                <a:cs typeface="Lato-Light"/>
              </a:rPr>
              <a:t>on how </a:t>
            </a:r>
            <a:r>
              <a:rPr sz="1700" spc="-5" dirty="0">
                <a:latin typeface="Lato-Light"/>
                <a:cs typeface="Lato-Light"/>
              </a:rPr>
              <a:t>to align </a:t>
            </a:r>
            <a:r>
              <a:rPr sz="1700" spc="-315" dirty="0">
                <a:latin typeface="Lato-Light"/>
                <a:cs typeface="Lato-Light"/>
              </a:rPr>
              <a:t> </a:t>
            </a:r>
            <a:r>
              <a:rPr sz="1700" dirty="0">
                <a:latin typeface="Lato-Light"/>
                <a:cs typeface="Lato-Light"/>
              </a:rPr>
              <a:t>countries’</a:t>
            </a:r>
            <a:r>
              <a:rPr sz="1700" spc="-5" dirty="0">
                <a:latin typeface="Lato-Light"/>
                <a:cs typeface="Lato-Light"/>
              </a:rPr>
              <a:t> </a:t>
            </a:r>
            <a:r>
              <a:rPr sz="1700" dirty="0">
                <a:latin typeface="Lato-Light"/>
                <a:cs typeface="Lato-Light"/>
              </a:rPr>
              <a:t>economic</a:t>
            </a:r>
            <a:r>
              <a:rPr sz="1700" spc="-5" dirty="0">
                <a:latin typeface="Lato-Light"/>
                <a:cs typeface="Lato-Light"/>
              </a:rPr>
              <a:t> recovery </a:t>
            </a:r>
            <a:r>
              <a:rPr sz="1700" dirty="0">
                <a:latin typeface="Lato-Light"/>
                <a:cs typeface="Lato-Light"/>
              </a:rPr>
              <a:t>plan</a:t>
            </a:r>
            <a:r>
              <a:rPr lang="en-US" sz="1700" dirty="0">
                <a:latin typeface="Lato-Light"/>
                <a:cs typeface="Lato-Light"/>
              </a:rPr>
              <a:t>s</a:t>
            </a:r>
            <a:endParaRPr sz="1700" dirty="0">
              <a:latin typeface="Lato-Light"/>
              <a:cs typeface="Lato-Light"/>
            </a:endParaRPr>
          </a:p>
        </p:txBody>
      </p:sp>
      <p:sp>
        <p:nvSpPr>
          <p:cNvPr id="41" name="object 41"/>
          <p:cNvSpPr txBox="1"/>
          <p:nvPr/>
        </p:nvSpPr>
        <p:spPr>
          <a:xfrm>
            <a:off x="2086207" y="5617414"/>
            <a:ext cx="2170811" cy="780542"/>
          </a:xfrm>
          <a:prstGeom prst="rect">
            <a:avLst/>
          </a:prstGeom>
        </p:spPr>
        <p:txBody>
          <a:bodyPr vert="horz" wrap="square" lIns="0" tIns="12700" rIns="0" bIns="0" rtlCol="0" anchor="t">
            <a:spAutoFit/>
          </a:bodyPr>
          <a:lstStyle/>
          <a:p>
            <a:pPr marL="79375" marR="5080" indent="-67310" algn="ctr">
              <a:lnSpc>
                <a:spcPct val="100000"/>
              </a:lnSpc>
              <a:spcBef>
                <a:spcPts val="100"/>
              </a:spcBef>
            </a:pPr>
            <a:r>
              <a:rPr sz="2500" b="1" dirty="0">
                <a:solidFill>
                  <a:srgbClr val="0D2959"/>
                </a:solidFill>
                <a:latin typeface="Lato"/>
                <a:cs typeface="Lato"/>
              </a:rPr>
              <a:t>ASSESSMENT  </a:t>
            </a:r>
            <a:r>
              <a:rPr sz="2500" b="1" spc="-5" dirty="0">
                <a:solidFill>
                  <a:srgbClr val="0D2959"/>
                </a:solidFill>
                <a:latin typeface="Lato"/>
                <a:cs typeface="Lato"/>
              </a:rPr>
              <a:t>OBJECTIVES</a:t>
            </a:r>
            <a:endParaRPr sz="2500">
              <a:latin typeface="Lato"/>
              <a:cs typeface="Lato"/>
            </a:endParaRPr>
          </a:p>
        </p:txBody>
      </p:sp>
      <p:sp>
        <p:nvSpPr>
          <p:cNvPr id="42" name="object 42"/>
          <p:cNvSpPr txBox="1"/>
          <p:nvPr/>
        </p:nvSpPr>
        <p:spPr>
          <a:xfrm>
            <a:off x="6270868" y="1773998"/>
            <a:ext cx="5811520" cy="802640"/>
          </a:xfrm>
          <a:prstGeom prst="rect">
            <a:avLst/>
          </a:prstGeom>
        </p:spPr>
        <p:txBody>
          <a:bodyPr vert="horz" wrap="square" lIns="0" tIns="12700" rIns="0" bIns="0" rtlCol="0">
            <a:spAutoFit/>
          </a:bodyPr>
          <a:lstStyle/>
          <a:p>
            <a:pPr marL="12700" marR="5080">
              <a:lnSpc>
                <a:spcPct val="100000"/>
              </a:lnSpc>
              <a:spcBef>
                <a:spcPts val="100"/>
              </a:spcBef>
            </a:pPr>
            <a:r>
              <a:rPr sz="1700" spc="-5" dirty="0">
                <a:latin typeface="Lato-Light"/>
                <a:cs typeface="Lato-Light"/>
              </a:rPr>
              <a:t>Review and identify the </a:t>
            </a:r>
            <a:r>
              <a:rPr sz="1700" b="1" dirty="0">
                <a:solidFill>
                  <a:srgbClr val="0D2959"/>
                </a:solidFill>
                <a:latin typeface="Lato"/>
                <a:cs typeface="Lato"/>
              </a:rPr>
              <a:t>NDC targets </a:t>
            </a:r>
            <a:r>
              <a:rPr sz="1700" spc="-5" dirty="0">
                <a:latin typeface="Lato-Light"/>
                <a:cs typeface="Lato-Light"/>
              </a:rPr>
              <a:t>in the </a:t>
            </a:r>
            <a:r>
              <a:rPr sz="1700" dirty="0">
                <a:latin typeface="Lato-Light"/>
                <a:cs typeface="Lato-Light"/>
              </a:rPr>
              <a:t>RE sectors </a:t>
            </a:r>
            <a:r>
              <a:rPr sz="1700" spc="-5" dirty="0">
                <a:latin typeface="Lato-Light"/>
                <a:cs typeface="Lato-Light"/>
              </a:rPr>
              <a:t>as </a:t>
            </a:r>
            <a:r>
              <a:rPr sz="1700" spc="-10" dirty="0">
                <a:latin typeface="Lato-Light"/>
                <a:cs typeface="Lato-Light"/>
              </a:rPr>
              <a:t>they </a:t>
            </a:r>
            <a:r>
              <a:rPr sz="1700" spc="-15" dirty="0">
                <a:latin typeface="Lato-Light"/>
                <a:cs typeface="Lato-Light"/>
              </a:rPr>
              <a:t>have </a:t>
            </a:r>
            <a:r>
              <a:rPr sz="1700" dirty="0">
                <a:latin typeface="Lato-Light"/>
                <a:cs typeface="Lato-Light"/>
              </a:rPr>
              <a:t>been reported </a:t>
            </a:r>
            <a:r>
              <a:rPr sz="1700" spc="-10" dirty="0">
                <a:latin typeface="Lato-Light"/>
                <a:cs typeface="Lato-Light"/>
              </a:rPr>
              <a:t>by </a:t>
            </a:r>
            <a:r>
              <a:rPr sz="1700" spc="-5" dirty="0">
                <a:latin typeface="Lato-Light"/>
                <a:cs typeface="Lato-Light"/>
              </a:rPr>
              <a:t>the </a:t>
            </a:r>
            <a:r>
              <a:rPr sz="1700" dirty="0">
                <a:latin typeface="Lato-Light"/>
                <a:cs typeface="Lato-Light"/>
              </a:rPr>
              <a:t>countries </a:t>
            </a:r>
            <a:r>
              <a:rPr sz="1700" spc="-5" dirty="0">
                <a:latin typeface="Lato-Light"/>
                <a:cs typeface="Lato-Light"/>
              </a:rPr>
              <a:t>in </a:t>
            </a:r>
            <a:r>
              <a:rPr sz="1700" dirty="0">
                <a:latin typeface="Lato-Light"/>
                <a:cs typeface="Lato-Light"/>
              </a:rPr>
              <a:t>the NDC </a:t>
            </a:r>
            <a:r>
              <a:rPr sz="1700" spc="-315" dirty="0">
                <a:latin typeface="Lato-Light"/>
                <a:cs typeface="Lato-Light"/>
              </a:rPr>
              <a:t> </a:t>
            </a:r>
            <a:r>
              <a:rPr sz="1700" spc="-10" dirty="0">
                <a:latin typeface="Lato-Light"/>
                <a:cs typeface="Lato-Light"/>
              </a:rPr>
              <a:t>official</a:t>
            </a:r>
            <a:r>
              <a:rPr sz="1700" spc="-5" dirty="0">
                <a:latin typeface="Lato-Light"/>
                <a:cs typeface="Lato-Light"/>
              </a:rPr>
              <a:t> </a:t>
            </a:r>
            <a:r>
              <a:rPr sz="1700" dirty="0">
                <a:latin typeface="Lato-Light"/>
                <a:cs typeface="Lato-Light"/>
              </a:rPr>
              <a:t>documents.</a:t>
            </a:r>
          </a:p>
        </p:txBody>
      </p:sp>
      <p:sp>
        <p:nvSpPr>
          <p:cNvPr id="43" name="object 43"/>
          <p:cNvSpPr txBox="1"/>
          <p:nvPr/>
        </p:nvSpPr>
        <p:spPr>
          <a:xfrm>
            <a:off x="7095705" y="2756853"/>
            <a:ext cx="4901565" cy="543560"/>
          </a:xfrm>
          <a:prstGeom prst="rect">
            <a:avLst/>
          </a:prstGeom>
        </p:spPr>
        <p:txBody>
          <a:bodyPr vert="horz" wrap="square" lIns="0" tIns="12700" rIns="0" bIns="0" rtlCol="0">
            <a:spAutoFit/>
          </a:bodyPr>
          <a:lstStyle/>
          <a:p>
            <a:pPr marL="12700" marR="5080">
              <a:lnSpc>
                <a:spcPct val="100000"/>
              </a:lnSpc>
              <a:spcBef>
                <a:spcPts val="100"/>
              </a:spcBef>
            </a:pPr>
            <a:r>
              <a:rPr sz="1700" dirty="0">
                <a:latin typeface="Lato-Light"/>
                <a:cs typeface="Lato-Light"/>
              </a:rPr>
              <a:t>Identify</a:t>
            </a:r>
            <a:r>
              <a:rPr sz="1700" spc="-5" dirty="0">
                <a:latin typeface="Lato-Light"/>
                <a:cs typeface="Lato-Light"/>
              </a:rPr>
              <a:t> the most</a:t>
            </a:r>
            <a:r>
              <a:rPr sz="1700" spc="5" dirty="0">
                <a:latin typeface="Lato-Light"/>
                <a:cs typeface="Lato-Light"/>
              </a:rPr>
              <a:t> </a:t>
            </a:r>
            <a:r>
              <a:rPr sz="1700" b="1" spc="-5" dirty="0">
                <a:solidFill>
                  <a:srgbClr val="0D2959"/>
                </a:solidFill>
                <a:latin typeface="Lato"/>
                <a:cs typeface="Lato"/>
              </a:rPr>
              <a:t>labor-intensive technologies and </a:t>
            </a:r>
            <a:r>
              <a:rPr sz="1700" b="1" spc="-315" dirty="0">
                <a:solidFill>
                  <a:srgbClr val="0D2959"/>
                </a:solidFill>
                <a:latin typeface="Lato"/>
                <a:cs typeface="Lato"/>
              </a:rPr>
              <a:t> </a:t>
            </a:r>
            <a:r>
              <a:rPr sz="1700" b="1" spc="-10" dirty="0">
                <a:solidFill>
                  <a:srgbClr val="0D2959"/>
                </a:solidFill>
                <a:latin typeface="Lato"/>
                <a:cs typeface="Lato"/>
              </a:rPr>
              <a:t>practices</a:t>
            </a:r>
            <a:r>
              <a:rPr sz="1700" b="1" dirty="0">
                <a:solidFill>
                  <a:srgbClr val="0D2959"/>
                </a:solidFill>
                <a:latin typeface="Lato"/>
                <a:cs typeface="Lato"/>
              </a:rPr>
              <a:t> </a:t>
            </a:r>
            <a:r>
              <a:rPr sz="1700" spc="-5" dirty="0">
                <a:latin typeface="Lato-Light"/>
                <a:cs typeface="Lato-Light"/>
              </a:rPr>
              <a:t>in </a:t>
            </a:r>
            <a:r>
              <a:rPr sz="1700" dirty="0">
                <a:latin typeface="Lato-Light"/>
                <a:cs typeface="Lato-Light"/>
              </a:rPr>
              <a:t>RE</a:t>
            </a:r>
            <a:r>
              <a:rPr sz="1700" spc="-15" dirty="0">
                <a:latin typeface="Lato-Light"/>
                <a:cs typeface="Lato-Light"/>
              </a:rPr>
              <a:t>.</a:t>
            </a:r>
            <a:endParaRPr sz="1700" dirty="0">
              <a:latin typeface="Lato-Light"/>
              <a:cs typeface="Lato-Light"/>
            </a:endParaRPr>
          </a:p>
        </p:txBody>
      </p:sp>
      <p:sp>
        <p:nvSpPr>
          <p:cNvPr id="44" name="object 44"/>
          <p:cNvSpPr txBox="1"/>
          <p:nvPr/>
        </p:nvSpPr>
        <p:spPr>
          <a:xfrm>
            <a:off x="7940663" y="3811287"/>
            <a:ext cx="4966589" cy="536044"/>
          </a:xfrm>
          <a:prstGeom prst="rect">
            <a:avLst/>
          </a:prstGeom>
        </p:spPr>
        <p:txBody>
          <a:bodyPr vert="horz" wrap="square" lIns="0" tIns="12700" rIns="0" bIns="0" rtlCol="0">
            <a:spAutoFit/>
          </a:bodyPr>
          <a:lstStyle/>
          <a:p>
            <a:pPr marL="12700">
              <a:lnSpc>
                <a:spcPct val="100000"/>
              </a:lnSpc>
              <a:spcBef>
                <a:spcPts val="100"/>
              </a:spcBef>
            </a:pPr>
            <a:r>
              <a:rPr sz="1700" spc="-5" dirty="0">
                <a:latin typeface="Lato-Light"/>
                <a:cs typeface="Lato-Light"/>
              </a:rPr>
              <a:t>Assess</a:t>
            </a:r>
            <a:r>
              <a:rPr sz="1700" spc="-20" dirty="0">
                <a:latin typeface="Lato-Light"/>
                <a:cs typeface="Lato-Light"/>
              </a:rPr>
              <a:t> </a:t>
            </a:r>
            <a:r>
              <a:rPr sz="1700" spc="-5" dirty="0">
                <a:latin typeface="Lato-Light"/>
                <a:cs typeface="Lato-Light"/>
              </a:rPr>
              <a:t>the </a:t>
            </a:r>
            <a:r>
              <a:rPr sz="1700" b="1" spc="-10" dirty="0">
                <a:solidFill>
                  <a:srgbClr val="0D2959"/>
                </a:solidFill>
                <a:latin typeface="Lato"/>
                <a:cs typeface="Lato"/>
              </a:rPr>
              <a:t>employment</a:t>
            </a:r>
            <a:r>
              <a:rPr sz="1700" b="1" spc="-15" dirty="0">
                <a:solidFill>
                  <a:srgbClr val="0D2959"/>
                </a:solidFill>
                <a:latin typeface="Lato"/>
                <a:cs typeface="Lato"/>
              </a:rPr>
              <a:t> </a:t>
            </a:r>
            <a:r>
              <a:rPr sz="1700" b="1" dirty="0">
                <a:solidFill>
                  <a:srgbClr val="0D2959"/>
                </a:solidFill>
                <a:latin typeface="Lato"/>
                <a:cs typeface="Lato"/>
              </a:rPr>
              <a:t>creation</a:t>
            </a:r>
            <a:r>
              <a:rPr sz="1700" b="1" spc="-15" dirty="0">
                <a:solidFill>
                  <a:srgbClr val="0D2959"/>
                </a:solidFill>
                <a:latin typeface="Lato"/>
                <a:cs typeface="Lato"/>
              </a:rPr>
              <a:t> </a:t>
            </a:r>
            <a:r>
              <a:rPr sz="1700" b="1" dirty="0">
                <a:solidFill>
                  <a:srgbClr val="0D2959"/>
                </a:solidFill>
                <a:latin typeface="Lato"/>
                <a:cs typeface="Lato"/>
              </a:rPr>
              <a:t>potential</a:t>
            </a:r>
            <a:endParaRPr sz="1700" dirty="0">
              <a:latin typeface="Lato"/>
              <a:cs typeface="Lato"/>
            </a:endParaRPr>
          </a:p>
          <a:p>
            <a:pPr marL="12700">
              <a:lnSpc>
                <a:spcPct val="100000"/>
              </a:lnSpc>
            </a:pPr>
            <a:r>
              <a:rPr sz="1700" dirty="0">
                <a:latin typeface="Lato-Light"/>
                <a:cs typeface="Lato-Light"/>
              </a:rPr>
              <a:t>of</a:t>
            </a:r>
            <a:r>
              <a:rPr sz="1700" spc="-15" dirty="0">
                <a:latin typeface="Lato-Light"/>
                <a:cs typeface="Lato-Light"/>
              </a:rPr>
              <a:t> </a:t>
            </a:r>
            <a:r>
              <a:rPr sz="1700" dirty="0">
                <a:latin typeface="Lato-Light"/>
                <a:cs typeface="Lato-Light"/>
              </a:rPr>
              <a:t>countries’</a:t>
            </a:r>
            <a:r>
              <a:rPr sz="1700" spc="-10" dirty="0">
                <a:latin typeface="Lato-Light"/>
                <a:cs typeface="Lato-Light"/>
              </a:rPr>
              <a:t> </a:t>
            </a:r>
            <a:r>
              <a:rPr sz="1700" dirty="0">
                <a:latin typeface="Lato-Light"/>
                <a:cs typeface="Lato-Light"/>
              </a:rPr>
              <a:t>NDC</a:t>
            </a:r>
            <a:r>
              <a:rPr sz="1700" spc="-15" dirty="0">
                <a:latin typeface="Lato-Light"/>
                <a:cs typeface="Lato-Light"/>
              </a:rPr>
              <a:t> </a:t>
            </a:r>
            <a:r>
              <a:rPr sz="1700" dirty="0">
                <a:latin typeface="Lato-Light"/>
                <a:cs typeface="Lato-Light"/>
              </a:rPr>
              <a:t>RE</a:t>
            </a:r>
            <a:r>
              <a:rPr sz="1700" spc="-10" dirty="0">
                <a:latin typeface="Lato-Light"/>
                <a:cs typeface="Lato-Light"/>
              </a:rPr>
              <a:t> </a:t>
            </a:r>
            <a:r>
              <a:rPr sz="1700" dirty="0">
                <a:latin typeface="Lato-Light"/>
                <a:cs typeface="Lato-Light"/>
              </a:rPr>
              <a:t>targets.</a:t>
            </a:r>
          </a:p>
        </p:txBody>
      </p:sp>
      <p:grpSp>
        <p:nvGrpSpPr>
          <p:cNvPr id="46" name="object 46"/>
          <p:cNvGrpSpPr/>
          <p:nvPr/>
        </p:nvGrpSpPr>
        <p:grpSpPr>
          <a:xfrm>
            <a:off x="478408" y="0"/>
            <a:ext cx="952500" cy="1639570"/>
            <a:chOff x="478408" y="0"/>
            <a:chExt cx="952500" cy="1639570"/>
          </a:xfrm>
        </p:grpSpPr>
        <p:sp>
          <p:nvSpPr>
            <p:cNvPr id="47" name="object 47"/>
            <p:cNvSpPr/>
            <p:nvPr/>
          </p:nvSpPr>
          <p:spPr>
            <a:xfrm>
              <a:off x="482784" y="0"/>
              <a:ext cx="943610" cy="1631314"/>
            </a:xfrm>
            <a:custGeom>
              <a:avLst/>
              <a:gdLst/>
              <a:ahLst/>
              <a:cxnLst/>
              <a:rect l="l" t="t" r="r" b="b"/>
              <a:pathLst>
                <a:path w="943610" h="1631314">
                  <a:moveTo>
                    <a:pt x="943394" y="0"/>
                  </a:moveTo>
                  <a:lnTo>
                    <a:pt x="0" y="0"/>
                  </a:lnTo>
                  <a:lnTo>
                    <a:pt x="0" y="1557963"/>
                  </a:lnTo>
                  <a:lnTo>
                    <a:pt x="1968" y="1586303"/>
                  </a:lnTo>
                  <a:lnTo>
                    <a:pt x="7337" y="1609460"/>
                  </a:lnTo>
                  <a:lnTo>
                    <a:pt x="15301" y="1625080"/>
                  </a:lnTo>
                  <a:lnTo>
                    <a:pt x="25057" y="1630810"/>
                  </a:lnTo>
                  <a:lnTo>
                    <a:pt x="918337" y="1630810"/>
                  </a:lnTo>
                  <a:lnTo>
                    <a:pt x="928086" y="1625080"/>
                  </a:lnTo>
                  <a:lnTo>
                    <a:pt x="936051" y="1609460"/>
                  </a:lnTo>
                  <a:lnTo>
                    <a:pt x="941423" y="1586303"/>
                  </a:lnTo>
                  <a:lnTo>
                    <a:pt x="943394" y="1557963"/>
                  </a:lnTo>
                  <a:lnTo>
                    <a:pt x="943394" y="0"/>
                  </a:lnTo>
                  <a:close/>
                </a:path>
              </a:pathLst>
            </a:custGeom>
            <a:solidFill>
              <a:srgbClr val="0D2959"/>
            </a:solidFill>
          </p:spPr>
          <p:txBody>
            <a:bodyPr wrap="square" lIns="0" tIns="0" rIns="0" bIns="0" rtlCol="0"/>
            <a:lstStyle/>
            <a:p>
              <a:endParaRPr/>
            </a:p>
          </p:txBody>
        </p:sp>
        <p:sp>
          <p:nvSpPr>
            <p:cNvPr id="48" name="object 48"/>
            <p:cNvSpPr/>
            <p:nvPr/>
          </p:nvSpPr>
          <p:spPr>
            <a:xfrm>
              <a:off x="482784" y="0"/>
              <a:ext cx="943610" cy="1631314"/>
            </a:xfrm>
            <a:custGeom>
              <a:avLst/>
              <a:gdLst/>
              <a:ahLst/>
              <a:cxnLst/>
              <a:rect l="l" t="t" r="r" b="b"/>
              <a:pathLst>
                <a:path w="943610" h="1631314">
                  <a:moveTo>
                    <a:pt x="0" y="0"/>
                  </a:moveTo>
                  <a:lnTo>
                    <a:pt x="0" y="1557963"/>
                  </a:lnTo>
                  <a:lnTo>
                    <a:pt x="1968" y="1586303"/>
                  </a:lnTo>
                  <a:lnTo>
                    <a:pt x="7337" y="1609460"/>
                  </a:lnTo>
                  <a:lnTo>
                    <a:pt x="15301" y="1625080"/>
                  </a:lnTo>
                  <a:lnTo>
                    <a:pt x="25057" y="1630810"/>
                  </a:lnTo>
                  <a:lnTo>
                    <a:pt x="918337" y="1630810"/>
                  </a:lnTo>
                  <a:lnTo>
                    <a:pt x="928086" y="1625080"/>
                  </a:lnTo>
                  <a:lnTo>
                    <a:pt x="936051" y="1609460"/>
                  </a:lnTo>
                  <a:lnTo>
                    <a:pt x="941423" y="1586303"/>
                  </a:lnTo>
                  <a:lnTo>
                    <a:pt x="943394" y="1557963"/>
                  </a:lnTo>
                  <a:lnTo>
                    <a:pt x="943394" y="0"/>
                  </a:lnTo>
                </a:path>
              </a:pathLst>
            </a:custGeom>
            <a:ln w="8750">
              <a:solidFill>
                <a:srgbClr val="FFFFFF"/>
              </a:solidFill>
            </a:ln>
          </p:spPr>
          <p:txBody>
            <a:bodyPr wrap="square" lIns="0" tIns="0" rIns="0" bIns="0" rtlCol="0"/>
            <a:lstStyle/>
            <a:p>
              <a:endParaRPr/>
            </a:p>
          </p:txBody>
        </p:sp>
        <p:sp>
          <p:nvSpPr>
            <p:cNvPr id="49" name="object 49"/>
            <p:cNvSpPr/>
            <p:nvPr/>
          </p:nvSpPr>
          <p:spPr>
            <a:xfrm>
              <a:off x="607237" y="437603"/>
              <a:ext cx="746125" cy="829310"/>
            </a:xfrm>
            <a:custGeom>
              <a:avLst/>
              <a:gdLst/>
              <a:ahLst/>
              <a:cxnLst/>
              <a:rect l="l" t="t" r="r" b="b"/>
              <a:pathLst>
                <a:path w="746125" h="829310">
                  <a:moveTo>
                    <a:pt x="518452" y="259994"/>
                  </a:moveTo>
                  <a:lnTo>
                    <a:pt x="153276" y="259994"/>
                  </a:lnTo>
                  <a:lnTo>
                    <a:pt x="160896" y="301866"/>
                  </a:lnTo>
                  <a:lnTo>
                    <a:pt x="176555" y="339102"/>
                  </a:lnTo>
                  <a:lnTo>
                    <a:pt x="200228" y="372033"/>
                  </a:lnTo>
                  <a:lnTo>
                    <a:pt x="231902" y="401053"/>
                  </a:lnTo>
                  <a:lnTo>
                    <a:pt x="197218" y="415950"/>
                  </a:lnTo>
                  <a:lnTo>
                    <a:pt x="139954" y="450037"/>
                  </a:lnTo>
                  <a:lnTo>
                    <a:pt x="100914" y="482003"/>
                  </a:lnTo>
                  <a:lnTo>
                    <a:pt x="69227" y="516661"/>
                  </a:lnTo>
                  <a:lnTo>
                    <a:pt x="44297" y="553770"/>
                  </a:lnTo>
                  <a:lnTo>
                    <a:pt x="25539" y="593077"/>
                  </a:lnTo>
                  <a:lnTo>
                    <a:pt x="12331" y="634339"/>
                  </a:lnTo>
                  <a:lnTo>
                    <a:pt x="4076" y="677303"/>
                  </a:lnTo>
                  <a:lnTo>
                    <a:pt x="165" y="721715"/>
                  </a:lnTo>
                  <a:lnTo>
                    <a:pt x="0" y="767321"/>
                  </a:lnTo>
                  <a:lnTo>
                    <a:pt x="2984" y="813879"/>
                  </a:lnTo>
                  <a:lnTo>
                    <a:pt x="333121" y="813879"/>
                  </a:lnTo>
                  <a:lnTo>
                    <a:pt x="324523" y="763612"/>
                  </a:lnTo>
                  <a:lnTo>
                    <a:pt x="321259" y="715886"/>
                  </a:lnTo>
                  <a:lnTo>
                    <a:pt x="323570" y="670788"/>
                  </a:lnTo>
                  <a:lnTo>
                    <a:pt x="331711" y="628434"/>
                  </a:lnTo>
                  <a:lnTo>
                    <a:pt x="345935" y="588899"/>
                  </a:lnTo>
                  <a:lnTo>
                    <a:pt x="366483" y="552310"/>
                  </a:lnTo>
                  <a:lnTo>
                    <a:pt x="393623" y="518744"/>
                  </a:lnTo>
                  <a:lnTo>
                    <a:pt x="427583" y="488327"/>
                  </a:lnTo>
                  <a:lnTo>
                    <a:pt x="468630" y="461137"/>
                  </a:lnTo>
                  <a:lnTo>
                    <a:pt x="517004" y="437286"/>
                  </a:lnTo>
                  <a:lnTo>
                    <a:pt x="440842" y="400481"/>
                  </a:lnTo>
                  <a:lnTo>
                    <a:pt x="472224" y="371614"/>
                  </a:lnTo>
                  <a:lnTo>
                    <a:pt x="495693" y="338785"/>
                  </a:lnTo>
                  <a:lnTo>
                    <a:pt x="511136" y="301688"/>
                  </a:lnTo>
                  <a:lnTo>
                    <a:pt x="518452" y="259994"/>
                  </a:lnTo>
                  <a:close/>
                </a:path>
                <a:path w="746125" h="829310">
                  <a:moveTo>
                    <a:pt x="553186" y="189687"/>
                  </a:moveTo>
                  <a:lnTo>
                    <a:pt x="553008" y="180340"/>
                  </a:lnTo>
                  <a:lnTo>
                    <a:pt x="549897" y="172859"/>
                  </a:lnTo>
                  <a:lnTo>
                    <a:pt x="544029" y="167576"/>
                  </a:lnTo>
                  <a:lnTo>
                    <a:pt x="536867" y="165265"/>
                  </a:lnTo>
                  <a:lnTo>
                    <a:pt x="535533" y="164833"/>
                  </a:lnTo>
                  <a:lnTo>
                    <a:pt x="524370" y="163296"/>
                  </a:lnTo>
                  <a:lnTo>
                    <a:pt x="522871" y="157797"/>
                  </a:lnTo>
                  <a:lnTo>
                    <a:pt x="522109" y="148463"/>
                  </a:lnTo>
                  <a:lnTo>
                    <a:pt x="517880" y="123164"/>
                  </a:lnTo>
                  <a:lnTo>
                    <a:pt x="496709" y="78409"/>
                  </a:lnTo>
                  <a:lnTo>
                    <a:pt x="460159" y="43624"/>
                  </a:lnTo>
                  <a:lnTo>
                    <a:pt x="449605" y="35255"/>
                  </a:lnTo>
                  <a:lnTo>
                    <a:pt x="449605" y="94792"/>
                  </a:lnTo>
                  <a:lnTo>
                    <a:pt x="449605" y="165265"/>
                  </a:lnTo>
                  <a:lnTo>
                    <a:pt x="394855" y="165265"/>
                  </a:lnTo>
                  <a:lnTo>
                    <a:pt x="394855" y="94792"/>
                  </a:lnTo>
                  <a:lnTo>
                    <a:pt x="397002" y="84150"/>
                  </a:lnTo>
                  <a:lnTo>
                    <a:pt x="402869" y="75463"/>
                  </a:lnTo>
                  <a:lnTo>
                    <a:pt x="411568" y="69596"/>
                  </a:lnTo>
                  <a:lnTo>
                    <a:pt x="422211" y="67449"/>
                  </a:lnTo>
                  <a:lnTo>
                    <a:pt x="432904" y="69596"/>
                  </a:lnTo>
                  <a:lnTo>
                    <a:pt x="441591" y="75463"/>
                  </a:lnTo>
                  <a:lnTo>
                    <a:pt x="447459" y="84150"/>
                  </a:lnTo>
                  <a:lnTo>
                    <a:pt x="449605" y="94792"/>
                  </a:lnTo>
                  <a:lnTo>
                    <a:pt x="449605" y="35255"/>
                  </a:lnTo>
                  <a:lnTo>
                    <a:pt x="442772" y="29832"/>
                  </a:lnTo>
                  <a:lnTo>
                    <a:pt x="403199" y="9982"/>
                  </a:lnTo>
                  <a:lnTo>
                    <a:pt x="363550" y="533"/>
                  </a:lnTo>
                  <a:lnTo>
                    <a:pt x="363550" y="70980"/>
                  </a:lnTo>
                  <a:lnTo>
                    <a:pt x="363550" y="165265"/>
                  </a:lnTo>
                  <a:lnTo>
                    <a:pt x="308787" y="165265"/>
                  </a:lnTo>
                  <a:lnTo>
                    <a:pt x="308787" y="70980"/>
                  </a:lnTo>
                  <a:lnTo>
                    <a:pt x="336143" y="43624"/>
                  </a:lnTo>
                  <a:lnTo>
                    <a:pt x="346837" y="45770"/>
                  </a:lnTo>
                  <a:lnTo>
                    <a:pt x="355536" y="51638"/>
                  </a:lnTo>
                  <a:lnTo>
                    <a:pt x="361403" y="60337"/>
                  </a:lnTo>
                  <a:lnTo>
                    <a:pt x="363550" y="70980"/>
                  </a:lnTo>
                  <a:lnTo>
                    <a:pt x="363550" y="533"/>
                  </a:lnTo>
                  <a:lnTo>
                    <a:pt x="361315" y="0"/>
                  </a:lnTo>
                  <a:lnTo>
                    <a:pt x="317246" y="190"/>
                  </a:lnTo>
                  <a:lnTo>
                    <a:pt x="276491" y="9575"/>
                  </a:lnTo>
                  <a:lnTo>
                    <a:pt x="276491" y="94792"/>
                  </a:lnTo>
                  <a:lnTo>
                    <a:pt x="276491" y="165265"/>
                  </a:lnTo>
                  <a:lnTo>
                    <a:pt x="221742" y="165265"/>
                  </a:lnTo>
                  <a:lnTo>
                    <a:pt x="221742" y="94792"/>
                  </a:lnTo>
                  <a:lnTo>
                    <a:pt x="223888" y="84150"/>
                  </a:lnTo>
                  <a:lnTo>
                    <a:pt x="229755" y="75463"/>
                  </a:lnTo>
                  <a:lnTo>
                    <a:pt x="238455" y="69596"/>
                  </a:lnTo>
                  <a:lnTo>
                    <a:pt x="249110" y="67449"/>
                  </a:lnTo>
                  <a:lnTo>
                    <a:pt x="259791" y="69596"/>
                  </a:lnTo>
                  <a:lnTo>
                    <a:pt x="268478" y="75463"/>
                  </a:lnTo>
                  <a:lnTo>
                    <a:pt x="274345" y="84150"/>
                  </a:lnTo>
                  <a:lnTo>
                    <a:pt x="276491" y="94792"/>
                  </a:lnTo>
                  <a:lnTo>
                    <a:pt x="276491" y="9575"/>
                  </a:lnTo>
                  <a:lnTo>
                    <a:pt x="224942" y="31826"/>
                  </a:lnTo>
                  <a:lnTo>
                    <a:pt x="188137" y="61582"/>
                  </a:lnTo>
                  <a:lnTo>
                    <a:pt x="162420" y="101193"/>
                  </a:lnTo>
                  <a:lnTo>
                    <a:pt x="149504" y="151803"/>
                  </a:lnTo>
                  <a:lnTo>
                    <a:pt x="149059" y="156108"/>
                  </a:lnTo>
                  <a:lnTo>
                    <a:pt x="144246" y="162661"/>
                  </a:lnTo>
                  <a:lnTo>
                    <a:pt x="118313" y="189026"/>
                  </a:lnTo>
                  <a:lnTo>
                    <a:pt x="121678" y="199339"/>
                  </a:lnTo>
                  <a:lnTo>
                    <a:pt x="128358" y="205181"/>
                  </a:lnTo>
                  <a:lnTo>
                    <a:pt x="137426" y="207772"/>
                  </a:lnTo>
                  <a:lnTo>
                    <a:pt x="147955" y="208330"/>
                  </a:lnTo>
                  <a:lnTo>
                    <a:pt x="428561" y="208153"/>
                  </a:lnTo>
                  <a:lnTo>
                    <a:pt x="432739" y="208153"/>
                  </a:lnTo>
                  <a:lnTo>
                    <a:pt x="528942" y="208203"/>
                  </a:lnTo>
                  <a:lnTo>
                    <a:pt x="529437" y="208153"/>
                  </a:lnTo>
                  <a:lnTo>
                    <a:pt x="537959" y="207314"/>
                  </a:lnTo>
                  <a:lnTo>
                    <a:pt x="545261" y="204254"/>
                  </a:lnTo>
                  <a:lnTo>
                    <a:pt x="550456" y="198551"/>
                  </a:lnTo>
                  <a:lnTo>
                    <a:pt x="553186" y="189687"/>
                  </a:lnTo>
                  <a:close/>
                </a:path>
                <a:path w="746125" h="829310">
                  <a:moveTo>
                    <a:pt x="745629" y="438988"/>
                  </a:moveTo>
                  <a:lnTo>
                    <a:pt x="671893" y="449770"/>
                  </a:lnTo>
                  <a:lnTo>
                    <a:pt x="620687" y="461098"/>
                  </a:lnTo>
                  <a:lnTo>
                    <a:pt x="565200" y="477596"/>
                  </a:lnTo>
                  <a:lnTo>
                    <a:pt x="509384" y="500164"/>
                  </a:lnTo>
                  <a:lnTo>
                    <a:pt x="457200" y="529704"/>
                  </a:lnTo>
                  <a:lnTo>
                    <a:pt x="412610" y="567131"/>
                  </a:lnTo>
                  <a:lnTo>
                    <a:pt x="384060" y="611530"/>
                  </a:lnTo>
                  <a:lnTo>
                    <a:pt x="370865" y="662089"/>
                  </a:lnTo>
                  <a:lnTo>
                    <a:pt x="369912" y="712914"/>
                  </a:lnTo>
                  <a:lnTo>
                    <a:pt x="378053" y="758139"/>
                  </a:lnTo>
                  <a:lnTo>
                    <a:pt x="392150" y="791883"/>
                  </a:lnTo>
                  <a:lnTo>
                    <a:pt x="446290" y="734733"/>
                  </a:lnTo>
                  <a:lnTo>
                    <a:pt x="443039" y="614476"/>
                  </a:lnTo>
                  <a:lnTo>
                    <a:pt x="448881" y="608164"/>
                  </a:lnTo>
                  <a:lnTo>
                    <a:pt x="464502" y="607491"/>
                  </a:lnTo>
                  <a:lnTo>
                    <a:pt x="470928" y="613587"/>
                  </a:lnTo>
                  <a:lnTo>
                    <a:pt x="473430" y="706056"/>
                  </a:lnTo>
                  <a:lnTo>
                    <a:pt x="579589" y="593991"/>
                  </a:lnTo>
                  <a:lnTo>
                    <a:pt x="582955" y="592531"/>
                  </a:lnTo>
                  <a:lnTo>
                    <a:pt x="590080" y="592124"/>
                  </a:lnTo>
                  <a:lnTo>
                    <a:pt x="593877" y="593382"/>
                  </a:lnTo>
                  <a:lnTo>
                    <a:pt x="602361" y="601433"/>
                  </a:lnTo>
                  <a:lnTo>
                    <a:pt x="602615" y="610260"/>
                  </a:lnTo>
                  <a:lnTo>
                    <a:pt x="562838" y="652246"/>
                  </a:lnTo>
                  <a:lnTo>
                    <a:pt x="619810" y="650697"/>
                  </a:lnTo>
                  <a:lnTo>
                    <a:pt x="626211" y="656767"/>
                  </a:lnTo>
                  <a:lnTo>
                    <a:pt x="626643" y="672185"/>
                  </a:lnTo>
                  <a:lnTo>
                    <a:pt x="620636" y="678611"/>
                  </a:lnTo>
                  <a:lnTo>
                    <a:pt x="535698" y="680897"/>
                  </a:lnTo>
                  <a:lnTo>
                    <a:pt x="412407" y="811085"/>
                  </a:lnTo>
                  <a:lnTo>
                    <a:pt x="446874" y="823328"/>
                  </a:lnTo>
                  <a:lnTo>
                    <a:pt x="492480" y="829005"/>
                  </a:lnTo>
                  <a:lnTo>
                    <a:pt x="543179" y="825284"/>
                  </a:lnTo>
                  <a:lnTo>
                    <a:pt x="592937" y="809371"/>
                  </a:lnTo>
                  <a:lnTo>
                    <a:pt x="635723" y="778446"/>
                  </a:lnTo>
                  <a:lnTo>
                    <a:pt x="670725" y="731862"/>
                  </a:lnTo>
                  <a:lnTo>
                    <a:pt x="697407" y="678141"/>
                  </a:lnTo>
                  <a:lnTo>
                    <a:pt x="716915" y="621182"/>
                  </a:lnTo>
                  <a:lnTo>
                    <a:pt x="730364" y="564896"/>
                  </a:lnTo>
                  <a:lnTo>
                    <a:pt x="738886" y="513156"/>
                  </a:lnTo>
                  <a:lnTo>
                    <a:pt x="743597" y="469900"/>
                  </a:lnTo>
                  <a:lnTo>
                    <a:pt x="745629" y="438988"/>
                  </a:lnTo>
                  <a:close/>
                </a:path>
              </a:pathLst>
            </a:custGeom>
            <a:solidFill>
              <a:srgbClr val="FFFFFF"/>
            </a:solidFill>
          </p:spPr>
          <p:txBody>
            <a:bodyPr wrap="square" lIns="0" tIns="0" rIns="0" bIns="0" rtlCol="0"/>
            <a:lstStyle/>
            <a:p>
              <a:endParaRPr/>
            </a:p>
          </p:txBody>
        </p:sp>
      </p:grpSp>
      <p:pic>
        <p:nvPicPr>
          <p:cNvPr id="50" name="object 50"/>
          <p:cNvPicPr/>
          <p:nvPr/>
        </p:nvPicPr>
        <p:blipFill>
          <a:blip r:embed="rId4" cstate="print"/>
          <a:stretch>
            <a:fillRect/>
          </a:stretch>
        </p:blipFill>
        <p:spPr>
          <a:xfrm>
            <a:off x="1807715" y="2093650"/>
            <a:ext cx="3244860" cy="3291069"/>
          </a:xfrm>
          <a:prstGeom prst="rect">
            <a:avLst/>
          </a:prstGeom>
        </p:spPr>
      </p:pic>
    </p:spTree>
    <p:extLst>
      <p:ext uri="{BB962C8B-B14F-4D97-AF65-F5344CB8AC3E}">
        <p14:creationId xmlns:p14="http://schemas.microsoft.com/office/powerpoint/2010/main" val="95228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403284" cy="6858000"/>
          </a:xfrm>
          <a:prstGeom prst="rect">
            <a:avLst/>
          </a:prstGeom>
        </p:spPr>
      </p:pic>
      <p:sp>
        <p:nvSpPr>
          <p:cNvPr id="3" name="object 3"/>
          <p:cNvSpPr/>
          <p:nvPr/>
        </p:nvSpPr>
        <p:spPr>
          <a:xfrm>
            <a:off x="7308135" y="2979821"/>
            <a:ext cx="250190" cy="259079"/>
          </a:xfrm>
          <a:custGeom>
            <a:avLst/>
            <a:gdLst/>
            <a:ahLst/>
            <a:cxnLst/>
            <a:rect l="l" t="t" r="r" b="b"/>
            <a:pathLst>
              <a:path w="250190" h="259080">
                <a:moveTo>
                  <a:pt x="760" y="0"/>
                </a:moveTo>
                <a:lnTo>
                  <a:pt x="341" y="736"/>
                </a:lnTo>
                <a:lnTo>
                  <a:pt x="4" y="1689"/>
                </a:lnTo>
                <a:lnTo>
                  <a:pt x="0" y="2336"/>
                </a:lnTo>
                <a:lnTo>
                  <a:pt x="87" y="2705"/>
                </a:lnTo>
                <a:lnTo>
                  <a:pt x="379" y="2971"/>
                </a:lnTo>
                <a:lnTo>
                  <a:pt x="1344" y="2920"/>
                </a:lnTo>
                <a:lnTo>
                  <a:pt x="2665" y="2336"/>
                </a:lnTo>
                <a:lnTo>
                  <a:pt x="3059" y="1689"/>
                </a:lnTo>
                <a:lnTo>
                  <a:pt x="1408" y="101"/>
                </a:lnTo>
                <a:lnTo>
                  <a:pt x="760" y="0"/>
                </a:lnTo>
                <a:close/>
              </a:path>
              <a:path w="250190" h="259080">
                <a:moveTo>
                  <a:pt x="248359" y="255879"/>
                </a:moveTo>
                <a:lnTo>
                  <a:pt x="246518" y="257492"/>
                </a:lnTo>
                <a:lnTo>
                  <a:pt x="246353" y="258991"/>
                </a:lnTo>
                <a:lnTo>
                  <a:pt x="248854" y="258800"/>
                </a:lnTo>
                <a:lnTo>
                  <a:pt x="249756" y="257949"/>
                </a:lnTo>
                <a:lnTo>
                  <a:pt x="249629" y="256095"/>
                </a:lnTo>
                <a:lnTo>
                  <a:pt x="248359" y="255879"/>
                </a:lnTo>
                <a:close/>
              </a:path>
            </a:pathLst>
          </a:custGeom>
          <a:solidFill>
            <a:srgbClr val="DADADA"/>
          </a:solidFill>
        </p:spPr>
        <p:txBody>
          <a:bodyPr wrap="square" lIns="0" tIns="0" rIns="0" bIns="0" rtlCol="0"/>
          <a:lstStyle/>
          <a:p>
            <a:endParaRPr/>
          </a:p>
        </p:txBody>
      </p:sp>
      <p:grpSp>
        <p:nvGrpSpPr>
          <p:cNvPr id="4" name="object 4"/>
          <p:cNvGrpSpPr/>
          <p:nvPr/>
        </p:nvGrpSpPr>
        <p:grpSpPr>
          <a:xfrm>
            <a:off x="4389757" y="234033"/>
            <a:ext cx="8643193" cy="4331335"/>
            <a:chOff x="4399707" y="242580"/>
            <a:chExt cx="8643193" cy="4331335"/>
          </a:xfrm>
        </p:grpSpPr>
        <p:sp>
          <p:nvSpPr>
            <p:cNvPr id="5" name="object 5"/>
            <p:cNvSpPr/>
            <p:nvPr/>
          </p:nvSpPr>
          <p:spPr>
            <a:xfrm>
              <a:off x="6859180" y="4438660"/>
              <a:ext cx="313055" cy="135255"/>
            </a:xfrm>
            <a:custGeom>
              <a:avLst/>
              <a:gdLst/>
              <a:ahLst/>
              <a:cxnLst/>
              <a:rect l="l" t="t" r="r" b="b"/>
              <a:pathLst>
                <a:path w="313054" h="135254">
                  <a:moveTo>
                    <a:pt x="44965" y="10744"/>
                  </a:moveTo>
                  <a:lnTo>
                    <a:pt x="29921" y="10744"/>
                  </a:lnTo>
                  <a:lnTo>
                    <a:pt x="30987" y="11544"/>
                  </a:lnTo>
                  <a:lnTo>
                    <a:pt x="31991" y="12699"/>
                  </a:lnTo>
                  <a:lnTo>
                    <a:pt x="34670" y="14579"/>
                  </a:lnTo>
                  <a:lnTo>
                    <a:pt x="37477" y="15468"/>
                  </a:lnTo>
                  <a:lnTo>
                    <a:pt x="40474" y="15925"/>
                  </a:lnTo>
                  <a:lnTo>
                    <a:pt x="41516" y="16636"/>
                  </a:lnTo>
                  <a:lnTo>
                    <a:pt x="42468" y="17716"/>
                  </a:lnTo>
                  <a:lnTo>
                    <a:pt x="46786" y="21437"/>
                  </a:lnTo>
                  <a:lnTo>
                    <a:pt x="48983" y="24028"/>
                  </a:lnTo>
                  <a:lnTo>
                    <a:pt x="52679" y="26225"/>
                  </a:lnTo>
                  <a:lnTo>
                    <a:pt x="53708" y="26644"/>
                  </a:lnTo>
                  <a:lnTo>
                    <a:pt x="56857" y="25653"/>
                  </a:lnTo>
                  <a:lnTo>
                    <a:pt x="58165" y="24409"/>
                  </a:lnTo>
                  <a:lnTo>
                    <a:pt x="59512" y="23545"/>
                  </a:lnTo>
                  <a:lnTo>
                    <a:pt x="56324" y="21932"/>
                  </a:lnTo>
                  <a:lnTo>
                    <a:pt x="55460" y="19735"/>
                  </a:lnTo>
                  <a:lnTo>
                    <a:pt x="55353" y="17627"/>
                  </a:lnTo>
                  <a:lnTo>
                    <a:pt x="52184" y="17627"/>
                  </a:lnTo>
                  <a:lnTo>
                    <a:pt x="51117" y="17221"/>
                  </a:lnTo>
                  <a:lnTo>
                    <a:pt x="49199" y="14325"/>
                  </a:lnTo>
                  <a:lnTo>
                    <a:pt x="47180" y="12026"/>
                  </a:lnTo>
                  <a:lnTo>
                    <a:pt x="45504" y="11379"/>
                  </a:lnTo>
                  <a:lnTo>
                    <a:pt x="44965" y="10744"/>
                  </a:lnTo>
                  <a:close/>
                </a:path>
                <a:path w="313054" h="135254">
                  <a:moveTo>
                    <a:pt x="55333" y="17233"/>
                  </a:moveTo>
                  <a:lnTo>
                    <a:pt x="53809" y="17627"/>
                  </a:lnTo>
                  <a:lnTo>
                    <a:pt x="55353" y="17627"/>
                  </a:lnTo>
                  <a:lnTo>
                    <a:pt x="55333" y="17233"/>
                  </a:lnTo>
                  <a:close/>
                </a:path>
                <a:path w="313054" h="135254">
                  <a:moveTo>
                    <a:pt x="33885" y="5206"/>
                  </a:moveTo>
                  <a:lnTo>
                    <a:pt x="13715" y="5206"/>
                  </a:lnTo>
                  <a:lnTo>
                    <a:pt x="22847" y="8686"/>
                  </a:lnTo>
                  <a:lnTo>
                    <a:pt x="24993" y="9905"/>
                  </a:lnTo>
                  <a:lnTo>
                    <a:pt x="27076" y="10794"/>
                  </a:lnTo>
                  <a:lnTo>
                    <a:pt x="29921" y="10744"/>
                  </a:lnTo>
                  <a:lnTo>
                    <a:pt x="44965" y="10744"/>
                  </a:lnTo>
                  <a:lnTo>
                    <a:pt x="44168" y="9804"/>
                  </a:lnTo>
                  <a:lnTo>
                    <a:pt x="39979" y="9804"/>
                  </a:lnTo>
                  <a:lnTo>
                    <a:pt x="37869" y="8407"/>
                  </a:lnTo>
                  <a:lnTo>
                    <a:pt x="34861" y="8407"/>
                  </a:lnTo>
                  <a:lnTo>
                    <a:pt x="35140" y="6222"/>
                  </a:lnTo>
                  <a:lnTo>
                    <a:pt x="33885" y="5206"/>
                  </a:lnTo>
                  <a:close/>
                </a:path>
                <a:path w="313054" h="135254">
                  <a:moveTo>
                    <a:pt x="42341" y="8077"/>
                  </a:moveTo>
                  <a:lnTo>
                    <a:pt x="41198" y="8902"/>
                  </a:lnTo>
                  <a:lnTo>
                    <a:pt x="40932" y="9664"/>
                  </a:lnTo>
                  <a:lnTo>
                    <a:pt x="39979" y="9804"/>
                  </a:lnTo>
                  <a:lnTo>
                    <a:pt x="44168" y="9804"/>
                  </a:lnTo>
                  <a:lnTo>
                    <a:pt x="43662" y="9207"/>
                  </a:lnTo>
                  <a:lnTo>
                    <a:pt x="42341" y="8077"/>
                  </a:lnTo>
                  <a:close/>
                </a:path>
                <a:path w="313054" h="135254">
                  <a:moveTo>
                    <a:pt x="37236" y="7988"/>
                  </a:moveTo>
                  <a:lnTo>
                    <a:pt x="34861" y="8407"/>
                  </a:lnTo>
                  <a:lnTo>
                    <a:pt x="37869" y="8407"/>
                  </a:lnTo>
                  <a:lnTo>
                    <a:pt x="37236" y="7988"/>
                  </a:lnTo>
                  <a:close/>
                </a:path>
                <a:path w="313054" h="135254">
                  <a:moveTo>
                    <a:pt x="14846" y="0"/>
                  </a:moveTo>
                  <a:lnTo>
                    <a:pt x="11302" y="304"/>
                  </a:lnTo>
                  <a:lnTo>
                    <a:pt x="1587" y="342"/>
                  </a:lnTo>
                  <a:lnTo>
                    <a:pt x="0" y="736"/>
                  </a:lnTo>
                  <a:lnTo>
                    <a:pt x="2692" y="1371"/>
                  </a:lnTo>
                  <a:lnTo>
                    <a:pt x="9778" y="1752"/>
                  </a:lnTo>
                  <a:lnTo>
                    <a:pt x="8445" y="2806"/>
                  </a:lnTo>
                  <a:lnTo>
                    <a:pt x="8915" y="4559"/>
                  </a:lnTo>
                  <a:lnTo>
                    <a:pt x="10680" y="5549"/>
                  </a:lnTo>
                  <a:lnTo>
                    <a:pt x="13715" y="5206"/>
                  </a:lnTo>
                  <a:lnTo>
                    <a:pt x="33885" y="5206"/>
                  </a:lnTo>
                  <a:lnTo>
                    <a:pt x="32315" y="3936"/>
                  </a:lnTo>
                  <a:lnTo>
                    <a:pt x="24980" y="3936"/>
                  </a:lnTo>
                  <a:lnTo>
                    <a:pt x="22224" y="2463"/>
                  </a:lnTo>
                  <a:lnTo>
                    <a:pt x="19100" y="2311"/>
                  </a:lnTo>
                  <a:lnTo>
                    <a:pt x="15405" y="761"/>
                  </a:lnTo>
                  <a:lnTo>
                    <a:pt x="14846" y="0"/>
                  </a:lnTo>
                  <a:close/>
                </a:path>
                <a:path w="313054" h="135254">
                  <a:moveTo>
                    <a:pt x="26492" y="2933"/>
                  </a:moveTo>
                  <a:lnTo>
                    <a:pt x="24980" y="3936"/>
                  </a:lnTo>
                  <a:lnTo>
                    <a:pt x="32315" y="3936"/>
                  </a:lnTo>
                  <a:lnTo>
                    <a:pt x="32080" y="3746"/>
                  </a:lnTo>
                  <a:lnTo>
                    <a:pt x="30746" y="3733"/>
                  </a:lnTo>
                  <a:lnTo>
                    <a:pt x="29629" y="3555"/>
                  </a:lnTo>
                  <a:lnTo>
                    <a:pt x="28435" y="3047"/>
                  </a:lnTo>
                  <a:lnTo>
                    <a:pt x="26492" y="2933"/>
                  </a:lnTo>
                  <a:close/>
                </a:path>
                <a:path w="313054" h="135254">
                  <a:moveTo>
                    <a:pt x="310654" y="131533"/>
                  </a:moveTo>
                  <a:lnTo>
                    <a:pt x="308432" y="131559"/>
                  </a:lnTo>
                  <a:lnTo>
                    <a:pt x="307543" y="132511"/>
                  </a:lnTo>
                  <a:lnTo>
                    <a:pt x="308546" y="133235"/>
                  </a:lnTo>
                  <a:lnTo>
                    <a:pt x="312508" y="134772"/>
                  </a:lnTo>
                  <a:lnTo>
                    <a:pt x="311975" y="133095"/>
                  </a:lnTo>
                  <a:lnTo>
                    <a:pt x="311353" y="132105"/>
                  </a:lnTo>
                  <a:lnTo>
                    <a:pt x="310654" y="131533"/>
                  </a:lnTo>
                  <a:close/>
                </a:path>
              </a:pathLst>
            </a:custGeom>
            <a:solidFill>
              <a:srgbClr val="DADADA"/>
            </a:solidFill>
          </p:spPr>
          <p:txBody>
            <a:bodyPr wrap="square" lIns="0" tIns="0" rIns="0" bIns="0" rtlCol="0"/>
            <a:lstStyle/>
            <a:p>
              <a:endParaRPr/>
            </a:p>
          </p:txBody>
        </p:sp>
        <p:pic>
          <p:nvPicPr>
            <p:cNvPr id="6" name="object 6"/>
            <p:cNvPicPr/>
            <p:nvPr/>
          </p:nvPicPr>
          <p:blipFill>
            <a:blip r:embed="rId3" cstate="print"/>
            <a:stretch>
              <a:fillRect/>
            </a:stretch>
          </p:blipFill>
          <p:spPr>
            <a:xfrm>
              <a:off x="4399707" y="242580"/>
              <a:ext cx="8643193" cy="4253511"/>
            </a:xfrm>
            <a:prstGeom prst="rect">
              <a:avLst/>
            </a:prstGeom>
          </p:spPr>
        </p:pic>
        <p:sp>
          <p:nvSpPr>
            <p:cNvPr id="7" name="object 7"/>
            <p:cNvSpPr/>
            <p:nvPr/>
          </p:nvSpPr>
          <p:spPr>
            <a:xfrm>
              <a:off x="9510893" y="4407790"/>
              <a:ext cx="12700" cy="6985"/>
            </a:xfrm>
            <a:custGeom>
              <a:avLst/>
              <a:gdLst/>
              <a:ahLst/>
              <a:cxnLst/>
              <a:rect l="l" t="t" r="r" b="b"/>
              <a:pathLst>
                <a:path w="12700" h="6985">
                  <a:moveTo>
                    <a:pt x="1511" y="0"/>
                  </a:moveTo>
                  <a:lnTo>
                    <a:pt x="88" y="292"/>
                  </a:lnTo>
                  <a:lnTo>
                    <a:pt x="0" y="685"/>
                  </a:lnTo>
                  <a:lnTo>
                    <a:pt x="368" y="1701"/>
                  </a:lnTo>
                  <a:lnTo>
                    <a:pt x="1511" y="1930"/>
                  </a:lnTo>
                  <a:lnTo>
                    <a:pt x="1955" y="5486"/>
                  </a:lnTo>
                  <a:lnTo>
                    <a:pt x="2755" y="6629"/>
                  </a:lnTo>
                  <a:lnTo>
                    <a:pt x="5689" y="6642"/>
                  </a:lnTo>
                  <a:lnTo>
                    <a:pt x="9093" y="5181"/>
                  </a:lnTo>
                  <a:lnTo>
                    <a:pt x="11277" y="5003"/>
                  </a:lnTo>
                  <a:lnTo>
                    <a:pt x="12496" y="4457"/>
                  </a:lnTo>
                  <a:lnTo>
                    <a:pt x="10210" y="3809"/>
                  </a:lnTo>
                  <a:lnTo>
                    <a:pt x="7492" y="1866"/>
                  </a:lnTo>
                  <a:lnTo>
                    <a:pt x="3086" y="1028"/>
                  </a:lnTo>
                  <a:lnTo>
                    <a:pt x="1511" y="0"/>
                  </a:lnTo>
                  <a:close/>
                </a:path>
              </a:pathLst>
            </a:custGeom>
            <a:solidFill>
              <a:srgbClr val="DADADA"/>
            </a:solidFill>
          </p:spPr>
          <p:txBody>
            <a:bodyPr wrap="square" lIns="0" tIns="0" rIns="0" bIns="0" rtlCol="0"/>
            <a:lstStyle/>
            <a:p>
              <a:endParaRPr/>
            </a:p>
          </p:txBody>
        </p:sp>
      </p:grpSp>
      <p:sp>
        <p:nvSpPr>
          <p:cNvPr id="8" name="object 8"/>
          <p:cNvSpPr txBox="1"/>
          <p:nvPr/>
        </p:nvSpPr>
        <p:spPr>
          <a:xfrm>
            <a:off x="4642657" y="5394769"/>
            <a:ext cx="1170052" cy="745332"/>
          </a:xfrm>
          <a:prstGeom prst="rect">
            <a:avLst/>
          </a:prstGeom>
        </p:spPr>
        <p:txBody>
          <a:bodyPr vert="horz" wrap="square" lIns="0" tIns="60325" rIns="0" bIns="0" rtlCol="0">
            <a:spAutoFit/>
          </a:bodyPr>
          <a:lstStyle/>
          <a:p>
            <a:pPr marL="12700">
              <a:lnSpc>
                <a:spcPct val="100000"/>
              </a:lnSpc>
              <a:spcBef>
                <a:spcPts val="475"/>
              </a:spcBef>
            </a:pPr>
            <a:r>
              <a:rPr sz="1050" b="1" spc="-5" dirty="0">
                <a:solidFill>
                  <a:srgbClr val="3C3C3B"/>
                </a:solidFill>
                <a:latin typeface="Lato-Semibold"/>
                <a:cs typeface="Lato-Semibold"/>
              </a:rPr>
              <a:t>L</a:t>
            </a:r>
            <a:r>
              <a:rPr sz="1050" b="1" spc="-75" dirty="0">
                <a:solidFill>
                  <a:srgbClr val="3C3C3B"/>
                </a:solidFill>
                <a:latin typeface="Lato-Semibold"/>
                <a:cs typeface="Lato-Semibold"/>
              </a:rPr>
              <a:t>A</a:t>
            </a:r>
            <a:r>
              <a:rPr sz="1050" b="1" spc="-5" dirty="0">
                <a:solidFill>
                  <a:srgbClr val="3C3C3B"/>
                </a:solidFill>
                <a:latin typeface="Lato-Semibold"/>
                <a:cs typeface="Lato-Semibold"/>
              </a:rPr>
              <a:t>TI</a:t>
            </a:r>
            <a:r>
              <a:rPr sz="1050" b="1" dirty="0">
                <a:solidFill>
                  <a:srgbClr val="3C3C3B"/>
                </a:solidFill>
                <a:latin typeface="Lato-Semibold"/>
                <a:cs typeface="Lato-Semibold"/>
              </a:rPr>
              <a:t>N</a:t>
            </a:r>
            <a:r>
              <a:rPr sz="1050" b="1" spc="-40" dirty="0">
                <a:solidFill>
                  <a:srgbClr val="3C3C3B"/>
                </a:solidFill>
                <a:latin typeface="Lato-Semibold"/>
                <a:cs typeface="Lato-Semibold"/>
              </a:rPr>
              <a:t> </a:t>
            </a:r>
            <a:r>
              <a:rPr sz="1050" b="1" dirty="0">
                <a:solidFill>
                  <a:srgbClr val="3C3C3B"/>
                </a:solidFill>
                <a:latin typeface="Lato-Semibold"/>
                <a:cs typeface="Lato-Semibold"/>
              </a:rPr>
              <a:t>AMERICA</a:t>
            </a:r>
            <a:r>
              <a:rPr lang="en-US" sz="1050" b="1" dirty="0">
                <a:solidFill>
                  <a:srgbClr val="3C3C3B"/>
                </a:solidFill>
                <a:latin typeface="Lato-Semibold"/>
                <a:cs typeface="Lato-Semibold"/>
              </a:rPr>
              <a:t> (2)</a:t>
            </a:r>
            <a:endParaRPr sz="1050" dirty="0">
              <a:latin typeface="Lato-Semibold"/>
              <a:cs typeface="Lato-Semibold"/>
            </a:endParaRPr>
          </a:p>
          <a:p>
            <a:pPr marL="187960" marR="280670">
              <a:lnSpc>
                <a:spcPct val="104299"/>
              </a:lnSpc>
              <a:spcBef>
                <a:spcPts val="325"/>
              </a:spcBef>
            </a:pPr>
            <a:r>
              <a:rPr sz="1050" spc="-5" dirty="0">
                <a:latin typeface="Lato-Light"/>
                <a:cs typeface="Lato-Light"/>
              </a:rPr>
              <a:t>Colombia  </a:t>
            </a:r>
            <a:r>
              <a:rPr sz="1050" spc="-10" dirty="0">
                <a:solidFill>
                  <a:srgbClr val="575756"/>
                </a:solidFill>
                <a:latin typeface="Lato-Light"/>
                <a:cs typeface="Lato-Light"/>
              </a:rPr>
              <a:t>Mexico</a:t>
            </a:r>
            <a:endParaRPr sz="1050" dirty="0">
              <a:latin typeface="Lato-Light"/>
              <a:cs typeface="Lato-Light"/>
            </a:endParaRPr>
          </a:p>
        </p:txBody>
      </p:sp>
      <p:grpSp>
        <p:nvGrpSpPr>
          <p:cNvPr id="9" name="object 9"/>
          <p:cNvGrpSpPr/>
          <p:nvPr/>
        </p:nvGrpSpPr>
        <p:grpSpPr>
          <a:xfrm>
            <a:off x="4658516" y="5732528"/>
            <a:ext cx="137160" cy="53340"/>
            <a:chOff x="4658516" y="5732528"/>
            <a:chExt cx="137160" cy="53340"/>
          </a:xfrm>
        </p:grpSpPr>
        <p:sp>
          <p:nvSpPr>
            <p:cNvPr id="10" name="object 10"/>
            <p:cNvSpPr/>
            <p:nvPr/>
          </p:nvSpPr>
          <p:spPr>
            <a:xfrm>
              <a:off x="4741938" y="5732528"/>
              <a:ext cx="53340" cy="53340"/>
            </a:xfrm>
            <a:custGeom>
              <a:avLst/>
              <a:gdLst/>
              <a:ahLst/>
              <a:cxnLst/>
              <a:rect l="l" t="t" r="r" b="b"/>
              <a:pathLst>
                <a:path w="53339"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11" name="object 11"/>
            <p:cNvSpPr/>
            <p:nvPr/>
          </p:nvSpPr>
          <p:spPr>
            <a:xfrm>
              <a:off x="4658516" y="5732528"/>
              <a:ext cx="53340" cy="53340"/>
            </a:xfrm>
            <a:custGeom>
              <a:avLst/>
              <a:gdLst/>
              <a:ahLst/>
              <a:cxnLst/>
              <a:rect l="l" t="t" r="r" b="b"/>
              <a:pathLst>
                <a:path w="53339"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12" name="object 12"/>
          <p:cNvSpPr/>
          <p:nvPr/>
        </p:nvSpPr>
        <p:spPr>
          <a:xfrm>
            <a:off x="4741938" y="5899373"/>
            <a:ext cx="53340" cy="53340"/>
          </a:xfrm>
          <a:custGeom>
            <a:avLst/>
            <a:gdLst/>
            <a:ahLst/>
            <a:cxnLst/>
            <a:rect l="l" t="t" r="r" b="b"/>
            <a:pathLst>
              <a:path w="53339"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14" name="object 14"/>
          <p:cNvSpPr/>
          <p:nvPr/>
        </p:nvSpPr>
        <p:spPr>
          <a:xfrm>
            <a:off x="4658505" y="6092266"/>
            <a:ext cx="995044" cy="0"/>
          </a:xfrm>
          <a:custGeom>
            <a:avLst/>
            <a:gdLst/>
            <a:ahLst/>
            <a:cxnLst/>
            <a:rect l="l" t="t" r="r" b="b"/>
            <a:pathLst>
              <a:path w="995045">
                <a:moveTo>
                  <a:pt x="0" y="0"/>
                </a:moveTo>
                <a:lnTo>
                  <a:pt x="994562" y="0"/>
                </a:lnTo>
              </a:path>
            </a:pathLst>
          </a:custGeom>
          <a:ln w="4165">
            <a:solidFill>
              <a:srgbClr val="3C3C3B"/>
            </a:solidFill>
          </a:ln>
        </p:spPr>
        <p:txBody>
          <a:bodyPr wrap="square" lIns="0" tIns="0" rIns="0" bIns="0" rtlCol="0"/>
          <a:lstStyle/>
          <a:p>
            <a:endParaRPr/>
          </a:p>
        </p:txBody>
      </p:sp>
      <p:sp>
        <p:nvSpPr>
          <p:cNvPr id="15" name="object 15"/>
          <p:cNvSpPr/>
          <p:nvPr/>
        </p:nvSpPr>
        <p:spPr>
          <a:xfrm>
            <a:off x="6302272" y="5582367"/>
            <a:ext cx="53340" cy="53340"/>
          </a:xfrm>
          <a:custGeom>
            <a:avLst/>
            <a:gdLst/>
            <a:ahLst/>
            <a:cxnLst/>
            <a:rect l="l" t="t" r="r" b="b"/>
            <a:pathLst>
              <a:path w="53339"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16" name="object 16"/>
          <p:cNvSpPr/>
          <p:nvPr/>
        </p:nvSpPr>
        <p:spPr>
          <a:xfrm>
            <a:off x="6302272" y="5749213"/>
            <a:ext cx="53340" cy="53340"/>
          </a:xfrm>
          <a:custGeom>
            <a:avLst/>
            <a:gdLst/>
            <a:ahLst/>
            <a:cxnLst/>
            <a:rect l="l" t="t" r="r" b="b"/>
            <a:pathLst>
              <a:path w="53339"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17" name="object 17"/>
          <p:cNvSpPr txBox="1"/>
          <p:nvPr/>
        </p:nvSpPr>
        <p:spPr>
          <a:xfrm>
            <a:off x="6289564" y="5244608"/>
            <a:ext cx="1303655" cy="775335"/>
          </a:xfrm>
          <a:prstGeom prst="rect">
            <a:avLst/>
          </a:prstGeom>
        </p:spPr>
        <p:txBody>
          <a:bodyPr vert="horz" wrap="square" lIns="0" tIns="60325" rIns="0" bIns="0" rtlCol="0">
            <a:spAutoFit/>
          </a:bodyPr>
          <a:lstStyle/>
          <a:p>
            <a:pPr marL="12700">
              <a:lnSpc>
                <a:spcPct val="100000"/>
              </a:lnSpc>
              <a:spcBef>
                <a:spcPts val="475"/>
              </a:spcBef>
            </a:pPr>
            <a:r>
              <a:rPr sz="1050" b="1" spc="-5" dirty="0">
                <a:solidFill>
                  <a:srgbClr val="3C3C3B"/>
                </a:solidFill>
                <a:latin typeface="Lato-Semibold"/>
                <a:cs typeface="Lato-Semibold"/>
              </a:rPr>
              <a:t>CARIBBEAN</a:t>
            </a:r>
            <a:r>
              <a:rPr lang="en-US" sz="1050" b="1" spc="-5" dirty="0">
                <a:solidFill>
                  <a:srgbClr val="3C3C3B"/>
                </a:solidFill>
                <a:latin typeface="Lato-Semibold"/>
                <a:cs typeface="Lato-Semibold"/>
              </a:rPr>
              <a:t> (3)</a:t>
            </a:r>
            <a:endParaRPr sz="1050" dirty="0">
              <a:latin typeface="Lato-Semibold"/>
              <a:cs typeface="Lato-Semibold"/>
            </a:endParaRPr>
          </a:p>
          <a:p>
            <a:pPr marL="101600" marR="5080">
              <a:lnSpc>
                <a:spcPct val="104299"/>
              </a:lnSpc>
              <a:spcBef>
                <a:spcPts val="325"/>
              </a:spcBef>
            </a:pPr>
            <a:r>
              <a:rPr sz="1050" spc="-5" dirty="0">
                <a:latin typeface="Lato-Light"/>
                <a:cs typeface="Lato-Light"/>
              </a:rPr>
              <a:t>Antigua</a:t>
            </a:r>
            <a:r>
              <a:rPr sz="1050" spc="-45" dirty="0">
                <a:latin typeface="Lato-Light"/>
                <a:cs typeface="Lato-Light"/>
              </a:rPr>
              <a:t> </a:t>
            </a:r>
            <a:r>
              <a:rPr sz="1050" spc="-5" dirty="0">
                <a:latin typeface="Lato-Light"/>
                <a:cs typeface="Lato-Light"/>
              </a:rPr>
              <a:t>and</a:t>
            </a:r>
            <a:r>
              <a:rPr sz="1050" spc="-40" dirty="0">
                <a:latin typeface="Lato-Light"/>
                <a:cs typeface="Lato-Light"/>
              </a:rPr>
              <a:t> </a:t>
            </a:r>
            <a:r>
              <a:rPr sz="1050" dirty="0">
                <a:latin typeface="Lato-Light"/>
                <a:cs typeface="Lato-Light"/>
              </a:rPr>
              <a:t>Barbuda </a:t>
            </a:r>
            <a:r>
              <a:rPr sz="1050" spc="-190" dirty="0">
                <a:latin typeface="Lato-Light"/>
                <a:cs typeface="Lato-Light"/>
              </a:rPr>
              <a:t> </a:t>
            </a:r>
            <a:r>
              <a:rPr sz="1050" spc="-5" dirty="0">
                <a:latin typeface="Lato-Light"/>
                <a:cs typeface="Lato-Light"/>
              </a:rPr>
              <a:t>Grenada</a:t>
            </a:r>
            <a:endParaRPr sz="1050" dirty="0">
              <a:latin typeface="Lato-Light"/>
              <a:cs typeface="Lato-Light"/>
            </a:endParaRPr>
          </a:p>
          <a:p>
            <a:pPr marL="101600">
              <a:lnSpc>
                <a:spcPct val="100000"/>
              </a:lnSpc>
              <a:spcBef>
                <a:spcPts val="55"/>
              </a:spcBef>
            </a:pPr>
            <a:r>
              <a:rPr sz="1050" spc="-5" dirty="0">
                <a:latin typeface="Lato-Light"/>
                <a:cs typeface="Lato-Light"/>
              </a:rPr>
              <a:t>St.</a:t>
            </a:r>
            <a:r>
              <a:rPr sz="1050" spc="-40" dirty="0">
                <a:latin typeface="Lato-Light"/>
                <a:cs typeface="Lato-Light"/>
              </a:rPr>
              <a:t> </a:t>
            </a:r>
            <a:r>
              <a:rPr sz="1050" spc="-5" dirty="0">
                <a:latin typeface="Lato-Light"/>
                <a:cs typeface="Lato-Light"/>
              </a:rPr>
              <a:t>Lucia</a:t>
            </a:r>
            <a:endParaRPr sz="1050" dirty="0">
              <a:latin typeface="Lato-Light"/>
              <a:cs typeface="Lato-Light"/>
            </a:endParaRPr>
          </a:p>
        </p:txBody>
      </p:sp>
      <p:sp>
        <p:nvSpPr>
          <p:cNvPr id="18" name="object 18"/>
          <p:cNvSpPr/>
          <p:nvPr/>
        </p:nvSpPr>
        <p:spPr>
          <a:xfrm>
            <a:off x="6302272" y="5916058"/>
            <a:ext cx="53340" cy="53340"/>
          </a:xfrm>
          <a:custGeom>
            <a:avLst/>
            <a:gdLst/>
            <a:ahLst/>
            <a:cxnLst/>
            <a:rect l="l" t="t" r="r" b="b"/>
            <a:pathLst>
              <a:path w="53339"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20" name="object 20"/>
          <p:cNvSpPr/>
          <p:nvPr/>
        </p:nvSpPr>
        <p:spPr>
          <a:xfrm>
            <a:off x="6305413" y="6092266"/>
            <a:ext cx="1266190" cy="0"/>
          </a:xfrm>
          <a:custGeom>
            <a:avLst/>
            <a:gdLst/>
            <a:ahLst/>
            <a:cxnLst/>
            <a:rect l="l" t="t" r="r" b="b"/>
            <a:pathLst>
              <a:path w="1266190">
                <a:moveTo>
                  <a:pt x="0" y="0"/>
                </a:moveTo>
                <a:lnTo>
                  <a:pt x="1265872" y="0"/>
                </a:lnTo>
              </a:path>
            </a:pathLst>
          </a:custGeom>
          <a:ln w="4165">
            <a:solidFill>
              <a:srgbClr val="3C3C3B"/>
            </a:solidFill>
          </a:ln>
        </p:spPr>
        <p:txBody>
          <a:bodyPr wrap="square" lIns="0" tIns="0" rIns="0" bIns="0" rtlCol="0"/>
          <a:lstStyle/>
          <a:p>
            <a:endParaRPr/>
          </a:p>
        </p:txBody>
      </p:sp>
      <p:grpSp>
        <p:nvGrpSpPr>
          <p:cNvPr id="21" name="object 21"/>
          <p:cNvGrpSpPr/>
          <p:nvPr/>
        </p:nvGrpSpPr>
        <p:grpSpPr>
          <a:xfrm>
            <a:off x="8095020" y="5248676"/>
            <a:ext cx="137160" cy="53340"/>
            <a:chOff x="8095020" y="5248676"/>
            <a:chExt cx="137160" cy="53340"/>
          </a:xfrm>
        </p:grpSpPr>
        <p:sp>
          <p:nvSpPr>
            <p:cNvPr id="22" name="object 22"/>
            <p:cNvSpPr/>
            <p:nvPr/>
          </p:nvSpPr>
          <p:spPr>
            <a:xfrm>
              <a:off x="8178443" y="5248676"/>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23" name="object 23"/>
            <p:cNvSpPr/>
            <p:nvPr/>
          </p:nvSpPr>
          <p:spPr>
            <a:xfrm>
              <a:off x="8095020" y="5248676"/>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24" name="object 24"/>
          <p:cNvSpPr/>
          <p:nvPr/>
        </p:nvSpPr>
        <p:spPr>
          <a:xfrm>
            <a:off x="8178443" y="5415522"/>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grpSp>
        <p:nvGrpSpPr>
          <p:cNvPr id="25" name="object 25"/>
          <p:cNvGrpSpPr/>
          <p:nvPr/>
        </p:nvGrpSpPr>
        <p:grpSpPr>
          <a:xfrm>
            <a:off x="8095020" y="5582367"/>
            <a:ext cx="137160" cy="53340"/>
            <a:chOff x="8095020" y="5582367"/>
            <a:chExt cx="137160" cy="53340"/>
          </a:xfrm>
        </p:grpSpPr>
        <p:sp>
          <p:nvSpPr>
            <p:cNvPr id="26" name="object 26"/>
            <p:cNvSpPr/>
            <p:nvPr/>
          </p:nvSpPr>
          <p:spPr>
            <a:xfrm>
              <a:off x="8178443" y="5582367"/>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27" name="object 27"/>
            <p:cNvSpPr/>
            <p:nvPr/>
          </p:nvSpPr>
          <p:spPr>
            <a:xfrm>
              <a:off x="8095020" y="5582367"/>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29" name="object 29"/>
          <p:cNvSpPr/>
          <p:nvPr/>
        </p:nvSpPr>
        <p:spPr>
          <a:xfrm>
            <a:off x="8098161" y="6092266"/>
            <a:ext cx="1266190" cy="0"/>
          </a:xfrm>
          <a:custGeom>
            <a:avLst/>
            <a:gdLst/>
            <a:ahLst/>
            <a:cxnLst/>
            <a:rect l="l" t="t" r="r" b="b"/>
            <a:pathLst>
              <a:path w="1266190">
                <a:moveTo>
                  <a:pt x="0" y="0"/>
                </a:moveTo>
                <a:lnTo>
                  <a:pt x="1265872" y="0"/>
                </a:lnTo>
              </a:path>
            </a:pathLst>
          </a:custGeom>
          <a:ln w="4165">
            <a:solidFill>
              <a:srgbClr val="3C3C3B"/>
            </a:solidFill>
          </a:ln>
        </p:spPr>
        <p:txBody>
          <a:bodyPr wrap="square" lIns="0" tIns="0" rIns="0" bIns="0" rtlCol="0"/>
          <a:lstStyle/>
          <a:p>
            <a:endParaRPr/>
          </a:p>
        </p:txBody>
      </p:sp>
      <p:grpSp>
        <p:nvGrpSpPr>
          <p:cNvPr id="30" name="object 30"/>
          <p:cNvGrpSpPr/>
          <p:nvPr/>
        </p:nvGrpSpPr>
        <p:grpSpPr>
          <a:xfrm>
            <a:off x="8095020" y="5749213"/>
            <a:ext cx="137160" cy="53340"/>
            <a:chOff x="8095020" y="5749213"/>
            <a:chExt cx="137160" cy="53340"/>
          </a:xfrm>
        </p:grpSpPr>
        <p:sp>
          <p:nvSpPr>
            <p:cNvPr id="31" name="object 31"/>
            <p:cNvSpPr/>
            <p:nvPr/>
          </p:nvSpPr>
          <p:spPr>
            <a:xfrm>
              <a:off x="8178443" y="5749213"/>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32" name="object 32"/>
            <p:cNvSpPr/>
            <p:nvPr/>
          </p:nvSpPr>
          <p:spPr>
            <a:xfrm>
              <a:off x="8095020" y="5749213"/>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33" name="object 33"/>
          <p:cNvSpPr txBox="1"/>
          <p:nvPr/>
        </p:nvSpPr>
        <p:spPr>
          <a:xfrm>
            <a:off x="8082277" y="4910981"/>
            <a:ext cx="940435" cy="1255985"/>
          </a:xfrm>
          <a:prstGeom prst="rect">
            <a:avLst/>
          </a:prstGeom>
        </p:spPr>
        <p:txBody>
          <a:bodyPr vert="horz" wrap="square" lIns="0" tIns="60325" rIns="0" bIns="0" rtlCol="0">
            <a:spAutoFit/>
          </a:bodyPr>
          <a:lstStyle/>
          <a:p>
            <a:pPr marL="12700">
              <a:lnSpc>
                <a:spcPct val="100000"/>
              </a:lnSpc>
              <a:spcBef>
                <a:spcPts val="475"/>
              </a:spcBef>
            </a:pPr>
            <a:r>
              <a:rPr sz="1050" b="1" spc="-5" dirty="0">
                <a:solidFill>
                  <a:srgbClr val="3C3C3B"/>
                </a:solidFill>
                <a:latin typeface="Lato-Semibold"/>
                <a:cs typeface="Lato-Semibold"/>
              </a:rPr>
              <a:t>AFRICA</a:t>
            </a:r>
            <a:r>
              <a:rPr lang="en-US" sz="1050" b="1" spc="-5" dirty="0">
                <a:solidFill>
                  <a:srgbClr val="3C3C3B"/>
                </a:solidFill>
                <a:latin typeface="Lato-Semibold"/>
                <a:cs typeface="Lato-Semibold"/>
              </a:rPr>
              <a:t> (5)</a:t>
            </a:r>
            <a:endParaRPr sz="1050" dirty="0">
              <a:latin typeface="Lato-Semibold"/>
              <a:cs typeface="Lato-Semibold"/>
            </a:endParaRPr>
          </a:p>
          <a:p>
            <a:pPr marL="184785" marR="5080">
              <a:lnSpc>
                <a:spcPct val="104299"/>
              </a:lnSpc>
              <a:spcBef>
                <a:spcPts val="325"/>
              </a:spcBef>
            </a:pPr>
            <a:r>
              <a:rPr sz="1050" dirty="0">
                <a:latin typeface="Lato-Light"/>
                <a:cs typeface="Lato-Light"/>
              </a:rPr>
              <a:t>Burkina Faso  Ethiopia </a:t>
            </a:r>
            <a:r>
              <a:rPr sz="1050" spc="5" dirty="0">
                <a:latin typeface="Lato-Light"/>
                <a:cs typeface="Lato-Light"/>
              </a:rPr>
              <a:t> </a:t>
            </a:r>
            <a:r>
              <a:rPr sz="1050" dirty="0">
                <a:latin typeface="Lato-Light"/>
                <a:cs typeface="Lato-Light"/>
              </a:rPr>
              <a:t>Morocco </a:t>
            </a:r>
            <a:r>
              <a:rPr sz="1050" spc="5" dirty="0">
                <a:latin typeface="Lato-Light"/>
                <a:cs typeface="Lato-Light"/>
              </a:rPr>
              <a:t> </a:t>
            </a:r>
            <a:r>
              <a:rPr sz="1050" dirty="0">
                <a:solidFill>
                  <a:srgbClr val="575756"/>
                </a:solidFill>
                <a:latin typeface="Lato-Light"/>
                <a:cs typeface="Lato-Light"/>
              </a:rPr>
              <a:t>Rwanda </a:t>
            </a:r>
            <a:r>
              <a:rPr sz="1050" spc="5" dirty="0">
                <a:solidFill>
                  <a:srgbClr val="575756"/>
                </a:solidFill>
                <a:latin typeface="Lato-Light"/>
                <a:cs typeface="Lato-Light"/>
              </a:rPr>
              <a:t> </a:t>
            </a:r>
            <a:r>
              <a:rPr sz="1050" spc="-5" dirty="0">
                <a:solidFill>
                  <a:srgbClr val="575756"/>
                </a:solidFill>
                <a:latin typeface="Lato-Light"/>
                <a:cs typeface="Lato-Light"/>
              </a:rPr>
              <a:t>Senegal</a:t>
            </a:r>
            <a:endParaRPr sz="1050" dirty="0">
              <a:latin typeface="Lato-Light"/>
              <a:cs typeface="Lato-Light"/>
            </a:endParaRPr>
          </a:p>
        </p:txBody>
      </p:sp>
      <p:grpSp>
        <p:nvGrpSpPr>
          <p:cNvPr id="34" name="object 34"/>
          <p:cNvGrpSpPr/>
          <p:nvPr/>
        </p:nvGrpSpPr>
        <p:grpSpPr>
          <a:xfrm>
            <a:off x="8095020" y="5916058"/>
            <a:ext cx="137160" cy="53340"/>
            <a:chOff x="8095020" y="5916058"/>
            <a:chExt cx="137160" cy="53340"/>
          </a:xfrm>
        </p:grpSpPr>
        <p:sp>
          <p:nvSpPr>
            <p:cNvPr id="35" name="object 35"/>
            <p:cNvSpPr/>
            <p:nvPr/>
          </p:nvSpPr>
          <p:spPr>
            <a:xfrm>
              <a:off x="8178443" y="5916058"/>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36" name="object 36"/>
            <p:cNvSpPr/>
            <p:nvPr/>
          </p:nvSpPr>
          <p:spPr>
            <a:xfrm>
              <a:off x="8095020" y="5916058"/>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37" name="object 37"/>
          <p:cNvSpPr txBox="1"/>
          <p:nvPr/>
        </p:nvSpPr>
        <p:spPr>
          <a:xfrm>
            <a:off x="9832280" y="4458300"/>
            <a:ext cx="511403" cy="174407"/>
          </a:xfrm>
          <a:prstGeom prst="rect">
            <a:avLst/>
          </a:prstGeom>
        </p:spPr>
        <p:txBody>
          <a:bodyPr vert="horz" wrap="square" lIns="0" tIns="12700" rIns="0" bIns="0" rtlCol="0">
            <a:spAutoFit/>
          </a:bodyPr>
          <a:lstStyle/>
          <a:p>
            <a:pPr marL="12700">
              <a:lnSpc>
                <a:spcPct val="100000"/>
              </a:lnSpc>
              <a:spcBef>
                <a:spcPts val="100"/>
              </a:spcBef>
            </a:pPr>
            <a:r>
              <a:rPr sz="1050" b="1" spc="-5" dirty="0">
                <a:solidFill>
                  <a:srgbClr val="3C3C3B"/>
                </a:solidFill>
                <a:latin typeface="Lato-Semibold"/>
                <a:cs typeface="Lato-Semibold"/>
              </a:rPr>
              <a:t>ASIA</a:t>
            </a:r>
            <a:r>
              <a:rPr lang="en-US" sz="1050" b="1" spc="-5" dirty="0">
                <a:solidFill>
                  <a:srgbClr val="3C3C3B"/>
                </a:solidFill>
                <a:latin typeface="Lato-Semibold"/>
                <a:cs typeface="Lato-Semibold"/>
              </a:rPr>
              <a:t> (8)</a:t>
            </a:r>
            <a:endParaRPr sz="1050" dirty="0">
              <a:latin typeface="Lato-Semibold"/>
              <a:cs typeface="Lato-Semibold"/>
            </a:endParaRPr>
          </a:p>
        </p:txBody>
      </p:sp>
      <p:sp>
        <p:nvSpPr>
          <p:cNvPr id="38" name="object 38"/>
          <p:cNvSpPr txBox="1"/>
          <p:nvPr/>
        </p:nvSpPr>
        <p:spPr>
          <a:xfrm>
            <a:off x="10004866" y="4666388"/>
            <a:ext cx="605155" cy="1353820"/>
          </a:xfrm>
          <a:prstGeom prst="rect">
            <a:avLst/>
          </a:prstGeom>
        </p:spPr>
        <p:txBody>
          <a:bodyPr vert="horz" wrap="square" lIns="0" tIns="5715" rIns="0" bIns="0" rtlCol="0">
            <a:spAutoFit/>
          </a:bodyPr>
          <a:lstStyle/>
          <a:p>
            <a:pPr marL="12700" marR="5080">
              <a:lnSpc>
                <a:spcPct val="104299"/>
              </a:lnSpc>
              <a:spcBef>
                <a:spcPts val="45"/>
              </a:spcBef>
            </a:pPr>
            <a:r>
              <a:rPr sz="1050" spc="-5" dirty="0">
                <a:latin typeface="Lato-Light"/>
                <a:cs typeface="Lato-Light"/>
              </a:rPr>
              <a:t>C</a:t>
            </a:r>
            <a:r>
              <a:rPr sz="1050" dirty="0">
                <a:latin typeface="Lato-Light"/>
                <a:cs typeface="Lato-Light"/>
              </a:rPr>
              <a:t>a</a:t>
            </a:r>
            <a:r>
              <a:rPr sz="1050" spc="-5" dirty="0">
                <a:latin typeface="Lato-Light"/>
                <a:cs typeface="Lato-Light"/>
              </a:rPr>
              <a:t>mbodia  </a:t>
            </a:r>
            <a:r>
              <a:rPr sz="1050" dirty="0">
                <a:latin typeface="Lato-Light"/>
                <a:cs typeface="Lato-Light"/>
              </a:rPr>
              <a:t>Jordan </a:t>
            </a:r>
            <a:r>
              <a:rPr sz="1050" spc="5" dirty="0">
                <a:latin typeface="Lato-Light"/>
                <a:cs typeface="Lato-Light"/>
              </a:rPr>
              <a:t> </a:t>
            </a:r>
            <a:r>
              <a:rPr sz="1050" dirty="0">
                <a:latin typeface="Lato-Light"/>
                <a:cs typeface="Lato-Light"/>
              </a:rPr>
              <a:t>Indonesia </a:t>
            </a:r>
            <a:r>
              <a:rPr sz="1050" spc="-190" dirty="0">
                <a:latin typeface="Lato-Light"/>
                <a:cs typeface="Lato-Light"/>
              </a:rPr>
              <a:t> </a:t>
            </a:r>
            <a:r>
              <a:rPr sz="1050" spc="-5" dirty="0">
                <a:latin typeface="Lato-Light"/>
                <a:cs typeface="Lato-Light"/>
              </a:rPr>
              <a:t>Lao PDR </a:t>
            </a:r>
            <a:r>
              <a:rPr sz="1050" dirty="0">
                <a:latin typeface="Lato-Light"/>
                <a:cs typeface="Lato-Light"/>
              </a:rPr>
              <a:t> Mongolia </a:t>
            </a:r>
            <a:r>
              <a:rPr sz="1050" spc="5" dirty="0">
                <a:latin typeface="Lato-Light"/>
                <a:cs typeface="Lato-Light"/>
              </a:rPr>
              <a:t> </a:t>
            </a:r>
            <a:r>
              <a:rPr sz="1050" dirty="0">
                <a:solidFill>
                  <a:srgbClr val="575756"/>
                </a:solidFill>
                <a:latin typeface="Lato-Light"/>
                <a:cs typeface="Lato-Light"/>
              </a:rPr>
              <a:t>Myanmar </a:t>
            </a:r>
            <a:r>
              <a:rPr sz="1050" spc="-190" dirty="0">
                <a:solidFill>
                  <a:srgbClr val="575756"/>
                </a:solidFill>
                <a:latin typeface="Lato-Light"/>
                <a:cs typeface="Lato-Light"/>
              </a:rPr>
              <a:t> </a:t>
            </a:r>
            <a:r>
              <a:rPr sz="1050" dirty="0">
                <a:solidFill>
                  <a:srgbClr val="575756"/>
                </a:solidFill>
                <a:latin typeface="Lato-Light"/>
                <a:cs typeface="Lato-Light"/>
              </a:rPr>
              <a:t>Nepal </a:t>
            </a:r>
            <a:r>
              <a:rPr sz="1050" spc="5" dirty="0">
                <a:solidFill>
                  <a:srgbClr val="575756"/>
                </a:solidFill>
                <a:latin typeface="Lato-Light"/>
                <a:cs typeface="Lato-Light"/>
              </a:rPr>
              <a:t> </a:t>
            </a:r>
            <a:r>
              <a:rPr sz="1050" spc="-5" dirty="0">
                <a:solidFill>
                  <a:srgbClr val="575756"/>
                </a:solidFill>
                <a:latin typeface="Lato-Light"/>
                <a:cs typeface="Lato-Light"/>
              </a:rPr>
              <a:t>Viet</a:t>
            </a:r>
            <a:r>
              <a:rPr sz="1050" spc="-35" dirty="0">
                <a:solidFill>
                  <a:srgbClr val="575756"/>
                </a:solidFill>
                <a:latin typeface="Lato-Light"/>
                <a:cs typeface="Lato-Light"/>
              </a:rPr>
              <a:t> </a:t>
            </a:r>
            <a:r>
              <a:rPr sz="1050" dirty="0">
                <a:solidFill>
                  <a:srgbClr val="575756"/>
                </a:solidFill>
                <a:latin typeface="Lato-Light"/>
                <a:cs typeface="Lato-Light"/>
              </a:rPr>
              <a:t>Nam</a:t>
            </a:r>
            <a:endParaRPr sz="1050">
              <a:latin typeface="Lato-Light"/>
              <a:cs typeface="Lato-Light"/>
            </a:endParaRPr>
          </a:p>
        </p:txBody>
      </p:sp>
      <p:grpSp>
        <p:nvGrpSpPr>
          <p:cNvPr id="39" name="object 39"/>
          <p:cNvGrpSpPr/>
          <p:nvPr/>
        </p:nvGrpSpPr>
        <p:grpSpPr>
          <a:xfrm>
            <a:off x="9844995" y="4748140"/>
            <a:ext cx="137160" cy="53340"/>
            <a:chOff x="9844995" y="4748140"/>
            <a:chExt cx="137160" cy="53340"/>
          </a:xfrm>
        </p:grpSpPr>
        <p:sp>
          <p:nvSpPr>
            <p:cNvPr id="40" name="object 40"/>
            <p:cNvSpPr/>
            <p:nvPr/>
          </p:nvSpPr>
          <p:spPr>
            <a:xfrm>
              <a:off x="9928417" y="4748140"/>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41" name="object 41"/>
            <p:cNvSpPr/>
            <p:nvPr/>
          </p:nvSpPr>
          <p:spPr>
            <a:xfrm>
              <a:off x="9844995" y="4748140"/>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42" name="object 42"/>
          <p:cNvSpPr/>
          <p:nvPr/>
        </p:nvSpPr>
        <p:spPr>
          <a:xfrm>
            <a:off x="9928418" y="4914986"/>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grpSp>
        <p:nvGrpSpPr>
          <p:cNvPr id="43" name="object 43"/>
          <p:cNvGrpSpPr/>
          <p:nvPr/>
        </p:nvGrpSpPr>
        <p:grpSpPr>
          <a:xfrm>
            <a:off x="9844995" y="5081831"/>
            <a:ext cx="137160" cy="53340"/>
            <a:chOff x="9844995" y="5081831"/>
            <a:chExt cx="137160" cy="53340"/>
          </a:xfrm>
        </p:grpSpPr>
        <p:sp>
          <p:nvSpPr>
            <p:cNvPr id="44" name="object 44"/>
            <p:cNvSpPr/>
            <p:nvPr/>
          </p:nvSpPr>
          <p:spPr>
            <a:xfrm>
              <a:off x="9928417" y="5081831"/>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45" name="object 45"/>
            <p:cNvSpPr/>
            <p:nvPr/>
          </p:nvSpPr>
          <p:spPr>
            <a:xfrm>
              <a:off x="9844995" y="5081831"/>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47" name="object 47"/>
          <p:cNvSpPr/>
          <p:nvPr/>
        </p:nvSpPr>
        <p:spPr>
          <a:xfrm>
            <a:off x="9848138" y="6092266"/>
            <a:ext cx="1339215" cy="0"/>
          </a:xfrm>
          <a:custGeom>
            <a:avLst/>
            <a:gdLst/>
            <a:ahLst/>
            <a:cxnLst/>
            <a:rect l="l" t="t" r="r" b="b"/>
            <a:pathLst>
              <a:path w="1339215">
                <a:moveTo>
                  <a:pt x="0" y="0"/>
                </a:moveTo>
                <a:lnTo>
                  <a:pt x="1338745" y="0"/>
                </a:lnTo>
              </a:path>
            </a:pathLst>
          </a:custGeom>
          <a:ln w="4165">
            <a:solidFill>
              <a:srgbClr val="3C3C3B"/>
            </a:solidFill>
          </a:ln>
        </p:spPr>
        <p:txBody>
          <a:bodyPr wrap="square" lIns="0" tIns="0" rIns="0" bIns="0" rtlCol="0"/>
          <a:lstStyle/>
          <a:p>
            <a:endParaRPr/>
          </a:p>
        </p:txBody>
      </p:sp>
      <p:grpSp>
        <p:nvGrpSpPr>
          <p:cNvPr id="48" name="object 48"/>
          <p:cNvGrpSpPr/>
          <p:nvPr/>
        </p:nvGrpSpPr>
        <p:grpSpPr>
          <a:xfrm>
            <a:off x="9844995" y="5248676"/>
            <a:ext cx="137160" cy="53340"/>
            <a:chOff x="9844995" y="5248676"/>
            <a:chExt cx="137160" cy="53340"/>
          </a:xfrm>
        </p:grpSpPr>
        <p:sp>
          <p:nvSpPr>
            <p:cNvPr id="49" name="object 49"/>
            <p:cNvSpPr/>
            <p:nvPr/>
          </p:nvSpPr>
          <p:spPr>
            <a:xfrm>
              <a:off x="9928417" y="5248676"/>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50" name="object 50"/>
            <p:cNvSpPr/>
            <p:nvPr/>
          </p:nvSpPr>
          <p:spPr>
            <a:xfrm>
              <a:off x="9844995" y="5248676"/>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51" name="object 51"/>
          <p:cNvSpPr/>
          <p:nvPr/>
        </p:nvSpPr>
        <p:spPr>
          <a:xfrm>
            <a:off x="9928418" y="5415522"/>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grpSp>
        <p:nvGrpSpPr>
          <p:cNvPr id="52" name="object 52"/>
          <p:cNvGrpSpPr/>
          <p:nvPr/>
        </p:nvGrpSpPr>
        <p:grpSpPr>
          <a:xfrm>
            <a:off x="9844995" y="5582367"/>
            <a:ext cx="137160" cy="53340"/>
            <a:chOff x="9844995" y="5582367"/>
            <a:chExt cx="137160" cy="53340"/>
          </a:xfrm>
        </p:grpSpPr>
        <p:sp>
          <p:nvSpPr>
            <p:cNvPr id="53" name="object 53"/>
            <p:cNvSpPr/>
            <p:nvPr/>
          </p:nvSpPr>
          <p:spPr>
            <a:xfrm>
              <a:off x="9928417" y="5582367"/>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54" name="object 54"/>
            <p:cNvSpPr/>
            <p:nvPr/>
          </p:nvSpPr>
          <p:spPr>
            <a:xfrm>
              <a:off x="9844995" y="5582367"/>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grpSp>
        <p:nvGrpSpPr>
          <p:cNvPr id="55" name="object 55"/>
          <p:cNvGrpSpPr/>
          <p:nvPr/>
        </p:nvGrpSpPr>
        <p:grpSpPr>
          <a:xfrm>
            <a:off x="9844995" y="5749213"/>
            <a:ext cx="137160" cy="53340"/>
            <a:chOff x="9844995" y="5749213"/>
            <a:chExt cx="137160" cy="53340"/>
          </a:xfrm>
        </p:grpSpPr>
        <p:sp>
          <p:nvSpPr>
            <p:cNvPr id="56" name="object 56"/>
            <p:cNvSpPr/>
            <p:nvPr/>
          </p:nvSpPr>
          <p:spPr>
            <a:xfrm>
              <a:off x="9928417" y="5749213"/>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57" name="object 57"/>
            <p:cNvSpPr/>
            <p:nvPr/>
          </p:nvSpPr>
          <p:spPr>
            <a:xfrm>
              <a:off x="9844995" y="5749213"/>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grpSp>
        <p:nvGrpSpPr>
          <p:cNvPr id="58" name="object 58"/>
          <p:cNvGrpSpPr/>
          <p:nvPr/>
        </p:nvGrpSpPr>
        <p:grpSpPr>
          <a:xfrm>
            <a:off x="9844995" y="5916058"/>
            <a:ext cx="137160" cy="53340"/>
            <a:chOff x="9844995" y="5916058"/>
            <a:chExt cx="137160" cy="53340"/>
          </a:xfrm>
        </p:grpSpPr>
        <p:sp>
          <p:nvSpPr>
            <p:cNvPr id="59" name="object 59"/>
            <p:cNvSpPr/>
            <p:nvPr/>
          </p:nvSpPr>
          <p:spPr>
            <a:xfrm>
              <a:off x="9928417" y="5916058"/>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60" name="object 60"/>
            <p:cNvSpPr/>
            <p:nvPr/>
          </p:nvSpPr>
          <p:spPr>
            <a:xfrm>
              <a:off x="9844995" y="5916058"/>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61" name="object 61"/>
          <p:cNvSpPr/>
          <p:nvPr/>
        </p:nvSpPr>
        <p:spPr>
          <a:xfrm>
            <a:off x="11762977" y="4914986"/>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grpSp>
        <p:nvGrpSpPr>
          <p:cNvPr id="62" name="object 62"/>
          <p:cNvGrpSpPr/>
          <p:nvPr/>
        </p:nvGrpSpPr>
        <p:grpSpPr>
          <a:xfrm>
            <a:off x="11679555" y="4748140"/>
            <a:ext cx="137160" cy="53340"/>
            <a:chOff x="11679555" y="4748140"/>
            <a:chExt cx="137160" cy="53340"/>
          </a:xfrm>
        </p:grpSpPr>
        <p:sp>
          <p:nvSpPr>
            <p:cNvPr id="63" name="object 63"/>
            <p:cNvSpPr/>
            <p:nvPr/>
          </p:nvSpPr>
          <p:spPr>
            <a:xfrm>
              <a:off x="11762977" y="4748140"/>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64" name="object 64"/>
            <p:cNvSpPr/>
            <p:nvPr/>
          </p:nvSpPr>
          <p:spPr>
            <a:xfrm>
              <a:off x="11679555" y="4748140"/>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grpSp>
        <p:nvGrpSpPr>
          <p:cNvPr id="65" name="object 65"/>
          <p:cNvGrpSpPr/>
          <p:nvPr/>
        </p:nvGrpSpPr>
        <p:grpSpPr>
          <a:xfrm>
            <a:off x="11679555" y="5081831"/>
            <a:ext cx="137160" cy="53340"/>
            <a:chOff x="11679555" y="5081831"/>
            <a:chExt cx="137160" cy="53340"/>
          </a:xfrm>
        </p:grpSpPr>
        <p:sp>
          <p:nvSpPr>
            <p:cNvPr id="66" name="object 66"/>
            <p:cNvSpPr/>
            <p:nvPr/>
          </p:nvSpPr>
          <p:spPr>
            <a:xfrm>
              <a:off x="11762977" y="5081831"/>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67" name="object 67"/>
            <p:cNvSpPr/>
            <p:nvPr/>
          </p:nvSpPr>
          <p:spPr>
            <a:xfrm>
              <a:off x="11679555" y="5081831"/>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69" name="object 69"/>
          <p:cNvSpPr/>
          <p:nvPr/>
        </p:nvSpPr>
        <p:spPr>
          <a:xfrm>
            <a:off x="11682695" y="6092266"/>
            <a:ext cx="1216025" cy="0"/>
          </a:xfrm>
          <a:custGeom>
            <a:avLst/>
            <a:gdLst/>
            <a:ahLst/>
            <a:cxnLst/>
            <a:rect l="l" t="t" r="r" b="b"/>
            <a:pathLst>
              <a:path w="1216025">
                <a:moveTo>
                  <a:pt x="0" y="0"/>
                </a:moveTo>
                <a:lnTo>
                  <a:pt x="1215821" y="0"/>
                </a:lnTo>
              </a:path>
            </a:pathLst>
          </a:custGeom>
          <a:ln w="4165">
            <a:solidFill>
              <a:srgbClr val="3C3C3B"/>
            </a:solidFill>
          </a:ln>
        </p:spPr>
        <p:txBody>
          <a:bodyPr wrap="square" lIns="0" tIns="0" rIns="0" bIns="0" rtlCol="0"/>
          <a:lstStyle/>
          <a:p>
            <a:endParaRPr/>
          </a:p>
        </p:txBody>
      </p:sp>
      <p:sp>
        <p:nvSpPr>
          <p:cNvPr id="70" name="object 70"/>
          <p:cNvSpPr/>
          <p:nvPr/>
        </p:nvSpPr>
        <p:spPr>
          <a:xfrm>
            <a:off x="11762977" y="5248676"/>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71" name="object 71"/>
          <p:cNvSpPr/>
          <p:nvPr/>
        </p:nvSpPr>
        <p:spPr>
          <a:xfrm>
            <a:off x="11762977" y="5415522"/>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grpSp>
        <p:nvGrpSpPr>
          <p:cNvPr id="72" name="object 72"/>
          <p:cNvGrpSpPr/>
          <p:nvPr/>
        </p:nvGrpSpPr>
        <p:grpSpPr>
          <a:xfrm>
            <a:off x="11679555" y="5582367"/>
            <a:ext cx="137160" cy="53340"/>
            <a:chOff x="11679555" y="5582367"/>
            <a:chExt cx="137160" cy="53340"/>
          </a:xfrm>
        </p:grpSpPr>
        <p:sp>
          <p:nvSpPr>
            <p:cNvPr id="73" name="object 73"/>
            <p:cNvSpPr/>
            <p:nvPr/>
          </p:nvSpPr>
          <p:spPr>
            <a:xfrm>
              <a:off x="11762977" y="5582367"/>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74" name="object 74"/>
            <p:cNvSpPr/>
            <p:nvPr/>
          </p:nvSpPr>
          <p:spPr>
            <a:xfrm>
              <a:off x="11679555" y="5582367"/>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15AF97">
                <a:alpha val="69999"/>
              </a:srgbClr>
            </a:solidFill>
          </p:spPr>
          <p:txBody>
            <a:bodyPr wrap="square" lIns="0" tIns="0" rIns="0" bIns="0" rtlCol="0"/>
            <a:lstStyle/>
            <a:p>
              <a:endParaRPr/>
            </a:p>
          </p:txBody>
        </p:sp>
      </p:grpSp>
      <p:sp>
        <p:nvSpPr>
          <p:cNvPr id="75" name="object 75"/>
          <p:cNvSpPr/>
          <p:nvPr/>
        </p:nvSpPr>
        <p:spPr>
          <a:xfrm>
            <a:off x="11762977" y="5749213"/>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sp>
        <p:nvSpPr>
          <p:cNvPr id="76" name="object 76"/>
          <p:cNvSpPr txBox="1"/>
          <p:nvPr/>
        </p:nvSpPr>
        <p:spPr>
          <a:xfrm>
            <a:off x="11666847" y="4410381"/>
            <a:ext cx="1472633" cy="1609725"/>
          </a:xfrm>
          <a:prstGeom prst="rect">
            <a:avLst/>
          </a:prstGeom>
        </p:spPr>
        <p:txBody>
          <a:bodyPr vert="horz" wrap="square" lIns="0" tIns="60325" rIns="0" bIns="0" rtlCol="0">
            <a:spAutoFit/>
          </a:bodyPr>
          <a:lstStyle/>
          <a:p>
            <a:pPr marL="12700">
              <a:lnSpc>
                <a:spcPct val="100000"/>
              </a:lnSpc>
              <a:spcBef>
                <a:spcPts val="475"/>
              </a:spcBef>
            </a:pPr>
            <a:r>
              <a:rPr sz="1050" b="1" spc="-5" dirty="0">
                <a:solidFill>
                  <a:srgbClr val="3C3C3B"/>
                </a:solidFill>
                <a:latin typeface="Lato-Semibold"/>
                <a:cs typeface="Lato-Semibold"/>
              </a:rPr>
              <a:t>OCEANIA</a:t>
            </a:r>
            <a:r>
              <a:rPr lang="en-US" sz="1050" b="1" spc="-5" dirty="0">
                <a:solidFill>
                  <a:srgbClr val="3C3C3B"/>
                </a:solidFill>
                <a:latin typeface="Lato-Semibold"/>
                <a:cs typeface="Lato-Semibold"/>
              </a:rPr>
              <a:t> (8)</a:t>
            </a:r>
            <a:endParaRPr sz="1050" dirty="0">
              <a:latin typeface="Lato-Semibold"/>
              <a:cs typeface="Lato-Semibold"/>
            </a:endParaRPr>
          </a:p>
          <a:p>
            <a:pPr marL="184785" marR="659765">
              <a:lnSpc>
                <a:spcPct val="104299"/>
              </a:lnSpc>
              <a:spcBef>
                <a:spcPts val="325"/>
              </a:spcBef>
            </a:pPr>
            <a:r>
              <a:rPr sz="1050" dirty="0">
                <a:latin typeface="Lato-Light"/>
                <a:cs typeface="Lato-Light"/>
              </a:rPr>
              <a:t>Fiji </a:t>
            </a:r>
            <a:r>
              <a:rPr sz="1050" spc="5" dirty="0">
                <a:latin typeface="Lato-Light"/>
                <a:cs typeface="Lato-Light"/>
              </a:rPr>
              <a:t> </a:t>
            </a:r>
            <a:r>
              <a:rPr sz="1050" dirty="0">
                <a:latin typeface="Lato-Light"/>
                <a:cs typeface="Lato-Light"/>
              </a:rPr>
              <a:t>Kiriba</a:t>
            </a:r>
            <a:r>
              <a:rPr sz="1050" spc="-5" dirty="0">
                <a:latin typeface="Lato-Light"/>
                <a:cs typeface="Lato-Light"/>
              </a:rPr>
              <a:t>ti</a:t>
            </a:r>
            <a:endParaRPr sz="1050" dirty="0">
              <a:latin typeface="Lato-Light"/>
              <a:cs typeface="Lato-Light"/>
            </a:endParaRPr>
          </a:p>
          <a:p>
            <a:pPr marL="184785" marR="5080">
              <a:lnSpc>
                <a:spcPct val="104299"/>
              </a:lnSpc>
            </a:pPr>
            <a:r>
              <a:rPr sz="1050" spc="-30" dirty="0">
                <a:latin typeface="Lato-Light"/>
                <a:cs typeface="Lato-Light"/>
              </a:rPr>
              <a:t>P</a:t>
            </a:r>
            <a:r>
              <a:rPr sz="1050" spc="-5" dirty="0">
                <a:latin typeface="Lato-Light"/>
                <a:cs typeface="Lato-Light"/>
              </a:rPr>
              <a:t>apu</a:t>
            </a:r>
            <a:r>
              <a:rPr sz="1050" dirty="0">
                <a:latin typeface="Lato-Light"/>
                <a:cs typeface="Lato-Light"/>
              </a:rPr>
              <a:t>a</a:t>
            </a:r>
            <a:r>
              <a:rPr sz="1050" spc="-5" dirty="0">
                <a:latin typeface="Lato-Light"/>
                <a:cs typeface="Lato-Light"/>
              </a:rPr>
              <a:t> </a:t>
            </a:r>
            <a:r>
              <a:rPr sz="1050" dirty="0">
                <a:latin typeface="Lato-Light"/>
                <a:cs typeface="Lato-Light"/>
              </a:rPr>
              <a:t>New </a:t>
            </a:r>
            <a:r>
              <a:rPr sz="1050" spc="-5" dirty="0">
                <a:latin typeface="Lato-Light"/>
                <a:cs typeface="Lato-Light"/>
              </a:rPr>
              <a:t>Guinea  Samoa</a:t>
            </a:r>
            <a:endParaRPr sz="1050" dirty="0">
              <a:latin typeface="Lato-Light"/>
              <a:cs typeface="Lato-Light"/>
            </a:endParaRPr>
          </a:p>
          <a:p>
            <a:pPr marL="184785" marR="163830">
              <a:lnSpc>
                <a:spcPct val="104299"/>
              </a:lnSpc>
            </a:pPr>
            <a:r>
              <a:rPr sz="1050" spc="-5" dirty="0">
                <a:latin typeface="Lato-Light"/>
                <a:cs typeface="Lato-Light"/>
              </a:rPr>
              <a:t>Solomo</a:t>
            </a:r>
            <a:r>
              <a:rPr sz="1050" dirty="0">
                <a:latin typeface="Lato-Light"/>
                <a:cs typeface="Lato-Light"/>
              </a:rPr>
              <a:t>n</a:t>
            </a:r>
            <a:r>
              <a:rPr sz="1050" spc="-5" dirty="0">
                <a:latin typeface="Lato-Light"/>
                <a:cs typeface="Lato-Light"/>
              </a:rPr>
              <a:t> </a:t>
            </a:r>
            <a:r>
              <a:rPr sz="1050" dirty="0">
                <a:latin typeface="Lato-Light"/>
                <a:cs typeface="Lato-Light"/>
              </a:rPr>
              <a:t>Islands  </a:t>
            </a:r>
            <a:r>
              <a:rPr sz="1050" spc="-25" dirty="0">
                <a:latin typeface="Lato-Light"/>
                <a:cs typeface="Lato-Light"/>
              </a:rPr>
              <a:t>Tonga</a:t>
            </a:r>
            <a:endParaRPr sz="1050" dirty="0">
              <a:latin typeface="Lato-Light"/>
              <a:cs typeface="Lato-Light"/>
            </a:endParaRPr>
          </a:p>
          <a:p>
            <a:pPr marL="184785" marR="608965">
              <a:lnSpc>
                <a:spcPct val="104299"/>
              </a:lnSpc>
            </a:pPr>
            <a:r>
              <a:rPr sz="1050" spc="-15" dirty="0">
                <a:latin typeface="Lato-Light"/>
                <a:cs typeface="Lato-Light"/>
              </a:rPr>
              <a:t>Tuvalu </a:t>
            </a:r>
            <a:r>
              <a:rPr sz="1050" spc="-10" dirty="0">
                <a:latin typeface="Lato-Light"/>
                <a:cs typeface="Lato-Light"/>
              </a:rPr>
              <a:t> </a:t>
            </a:r>
            <a:r>
              <a:rPr sz="1050" spc="-60" dirty="0">
                <a:latin typeface="Lato-Light"/>
                <a:cs typeface="Lato-Light"/>
              </a:rPr>
              <a:t>V</a:t>
            </a:r>
            <a:r>
              <a:rPr sz="1050" spc="-5" dirty="0">
                <a:latin typeface="Lato-Light"/>
                <a:cs typeface="Lato-Light"/>
              </a:rPr>
              <a:t>anua</a:t>
            </a:r>
            <a:r>
              <a:rPr sz="1050" dirty="0">
                <a:latin typeface="Lato-Light"/>
                <a:cs typeface="Lato-Light"/>
              </a:rPr>
              <a:t>tu</a:t>
            </a:r>
          </a:p>
        </p:txBody>
      </p:sp>
      <p:sp>
        <p:nvSpPr>
          <p:cNvPr id="77" name="object 77"/>
          <p:cNvSpPr/>
          <p:nvPr/>
        </p:nvSpPr>
        <p:spPr>
          <a:xfrm>
            <a:off x="11762977" y="5916058"/>
            <a:ext cx="53340" cy="53340"/>
          </a:xfrm>
          <a:custGeom>
            <a:avLst/>
            <a:gdLst/>
            <a:ahLst/>
            <a:cxnLst/>
            <a:rect l="l" t="t" r="r" b="b"/>
            <a:pathLst>
              <a:path w="53340" h="53339">
                <a:moveTo>
                  <a:pt x="26593" y="0"/>
                </a:moveTo>
                <a:lnTo>
                  <a:pt x="16234" y="2090"/>
                </a:lnTo>
                <a:lnTo>
                  <a:pt x="7781" y="7791"/>
                </a:lnTo>
                <a:lnTo>
                  <a:pt x="2087" y="16244"/>
                </a:lnTo>
                <a:lnTo>
                  <a:pt x="0" y="26593"/>
                </a:lnTo>
                <a:lnTo>
                  <a:pt x="2087" y="36942"/>
                </a:lnTo>
                <a:lnTo>
                  <a:pt x="7781" y="45396"/>
                </a:lnTo>
                <a:lnTo>
                  <a:pt x="16234" y="51096"/>
                </a:lnTo>
                <a:lnTo>
                  <a:pt x="26593" y="53187"/>
                </a:lnTo>
                <a:lnTo>
                  <a:pt x="36942" y="51096"/>
                </a:lnTo>
                <a:lnTo>
                  <a:pt x="45396" y="45396"/>
                </a:lnTo>
                <a:lnTo>
                  <a:pt x="51096" y="36942"/>
                </a:lnTo>
                <a:lnTo>
                  <a:pt x="53187" y="26593"/>
                </a:lnTo>
                <a:lnTo>
                  <a:pt x="51096" y="16244"/>
                </a:lnTo>
                <a:lnTo>
                  <a:pt x="45396" y="7791"/>
                </a:lnTo>
                <a:lnTo>
                  <a:pt x="36942" y="2090"/>
                </a:lnTo>
                <a:lnTo>
                  <a:pt x="26593" y="0"/>
                </a:lnTo>
                <a:close/>
              </a:path>
            </a:pathLst>
          </a:custGeom>
          <a:solidFill>
            <a:srgbClr val="F7B300">
              <a:alpha val="69999"/>
            </a:srgbClr>
          </a:solidFill>
        </p:spPr>
        <p:txBody>
          <a:bodyPr wrap="square" lIns="0" tIns="0" rIns="0" bIns="0" rtlCol="0"/>
          <a:lstStyle/>
          <a:p>
            <a:endParaRPr/>
          </a:p>
        </p:txBody>
      </p:sp>
      <p:pic>
        <p:nvPicPr>
          <p:cNvPr id="78" name="object 78"/>
          <p:cNvPicPr/>
          <p:nvPr/>
        </p:nvPicPr>
        <p:blipFill>
          <a:blip r:embed="rId4" cstate="print"/>
          <a:stretch>
            <a:fillRect/>
          </a:stretch>
        </p:blipFill>
        <p:spPr>
          <a:xfrm>
            <a:off x="4734006" y="4794600"/>
            <a:ext cx="109562" cy="109550"/>
          </a:xfrm>
          <a:prstGeom prst="rect">
            <a:avLst/>
          </a:prstGeom>
        </p:spPr>
      </p:pic>
      <p:sp>
        <p:nvSpPr>
          <p:cNvPr id="79" name="object 79"/>
          <p:cNvSpPr txBox="1"/>
          <p:nvPr/>
        </p:nvSpPr>
        <p:spPr>
          <a:xfrm>
            <a:off x="4904379" y="4729177"/>
            <a:ext cx="533762" cy="378502"/>
          </a:xfrm>
          <a:prstGeom prst="rect">
            <a:avLst/>
          </a:prstGeom>
        </p:spPr>
        <p:txBody>
          <a:bodyPr vert="horz" wrap="square" lIns="0" tIns="12700" rIns="0" bIns="0" rtlCol="0">
            <a:spAutoFit/>
          </a:bodyPr>
          <a:lstStyle/>
          <a:p>
            <a:pPr marL="12700" marR="5080">
              <a:lnSpc>
                <a:spcPct val="124500"/>
              </a:lnSpc>
              <a:spcBef>
                <a:spcPts val="100"/>
              </a:spcBef>
            </a:pPr>
            <a:r>
              <a:rPr sz="1000" spc="-5" dirty="0">
                <a:solidFill>
                  <a:srgbClr val="3C3C3B"/>
                </a:solidFill>
                <a:latin typeface="Lato-Light"/>
                <a:cs typeface="Lato-Light"/>
              </a:rPr>
              <a:t>Energy </a:t>
            </a:r>
            <a:r>
              <a:rPr sz="1000" dirty="0">
                <a:solidFill>
                  <a:srgbClr val="3C3C3B"/>
                </a:solidFill>
                <a:latin typeface="Lato-Light"/>
                <a:cs typeface="Lato-Light"/>
              </a:rPr>
              <a:t> </a:t>
            </a:r>
            <a:r>
              <a:rPr sz="1000" spc="-40" dirty="0">
                <a:solidFill>
                  <a:srgbClr val="3C3C3B"/>
                </a:solidFill>
                <a:latin typeface="Lato-Light"/>
                <a:cs typeface="Lato-Light"/>
              </a:rPr>
              <a:t>F</a:t>
            </a:r>
            <a:r>
              <a:rPr sz="1000" spc="-5" dirty="0">
                <a:solidFill>
                  <a:srgbClr val="3C3C3B"/>
                </a:solidFill>
                <a:latin typeface="Lato-Light"/>
                <a:cs typeface="Lato-Light"/>
              </a:rPr>
              <a:t>orestry</a:t>
            </a:r>
            <a:endParaRPr sz="1000" dirty="0">
              <a:latin typeface="Lato-Light"/>
              <a:cs typeface="Lato-Light"/>
            </a:endParaRPr>
          </a:p>
        </p:txBody>
      </p:sp>
      <p:pic>
        <p:nvPicPr>
          <p:cNvPr id="80" name="object 80"/>
          <p:cNvPicPr/>
          <p:nvPr/>
        </p:nvPicPr>
        <p:blipFill>
          <a:blip r:embed="rId5" cstate="print"/>
          <a:stretch>
            <a:fillRect/>
          </a:stretch>
        </p:blipFill>
        <p:spPr>
          <a:xfrm>
            <a:off x="4734006" y="4965429"/>
            <a:ext cx="109562" cy="109550"/>
          </a:xfrm>
          <a:prstGeom prst="rect">
            <a:avLst/>
          </a:prstGeom>
        </p:spPr>
      </p:pic>
      <p:grpSp>
        <p:nvGrpSpPr>
          <p:cNvPr id="88" name="object 88"/>
          <p:cNvGrpSpPr/>
          <p:nvPr/>
        </p:nvGrpSpPr>
        <p:grpSpPr>
          <a:xfrm>
            <a:off x="-4375" y="5737597"/>
            <a:ext cx="3627754" cy="769620"/>
            <a:chOff x="-4375" y="5737597"/>
            <a:chExt cx="3627754" cy="769620"/>
          </a:xfrm>
        </p:grpSpPr>
        <p:sp>
          <p:nvSpPr>
            <p:cNvPr id="89" name="object 89"/>
            <p:cNvSpPr/>
            <p:nvPr/>
          </p:nvSpPr>
          <p:spPr>
            <a:xfrm>
              <a:off x="0" y="5741972"/>
              <a:ext cx="3619500" cy="760730"/>
            </a:xfrm>
            <a:custGeom>
              <a:avLst/>
              <a:gdLst/>
              <a:ahLst/>
              <a:cxnLst/>
              <a:rect l="l" t="t" r="r" b="b"/>
              <a:pathLst>
                <a:path w="3619500" h="760729">
                  <a:moveTo>
                    <a:pt x="3480422" y="0"/>
                  </a:moveTo>
                  <a:lnTo>
                    <a:pt x="0" y="0"/>
                  </a:lnTo>
                  <a:lnTo>
                    <a:pt x="0" y="760450"/>
                  </a:lnTo>
                  <a:lnTo>
                    <a:pt x="3480422" y="760450"/>
                  </a:lnTo>
                  <a:lnTo>
                    <a:pt x="3534328" y="758861"/>
                  </a:lnTo>
                  <a:lnTo>
                    <a:pt x="3578355" y="754527"/>
                  </a:lnTo>
                  <a:lnTo>
                    <a:pt x="3608041" y="748100"/>
                  </a:lnTo>
                  <a:lnTo>
                    <a:pt x="3618928" y="740232"/>
                  </a:lnTo>
                  <a:lnTo>
                    <a:pt x="3618928" y="20192"/>
                  </a:lnTo>
                  <a:lnTo>
                    <a:pt x="3608041" y="12333"/>
                  </a:lnTo>
                  <a:lnTo>
                    <a:pt x="3578355" y="5915"/>
                  </a:lnTo>
                  <a:lnTo>
                    <a:pt x="3534328" y="1587"/>
                  </a:lnTo>
                  <a:lnTo>
                    <a:pt x="3480422" y="0"/>
                  </a:lnTo>
                  <a:close/>
                </a:path>
              </a:pathLst>
            </a:custGeom>
            <a:solidFill>
              <a:srgbClr val="0D2959"/>
            </a:solidFill>
          </p:spPr>
          <p:txBody>
            <a:bodyPr wrap="square" lIns="0" tIns="0" rIns="0" bIns="0" rtlCol="0"/>
            <a:lstStyle/>
            <a:p>
              <a:endParaRPr/>
            </a:p>
          </p:txBody>
        </p:sp>
        <p:sp>
          <p:nvSpPr>
            <p:cNvPr id="90" name="object 90"/>
            <p:cNvSpPr/>
            <p:nvPr/>
          </p:nvSpPr>
          <p:spPr>
            <a:xfrm>
              <a:off x="0" y="5741972"/>
              <a:ext cx="3619500" cy="760730"/>
            </a:xfrm>
            <a:custGeom>
              <a:avLst/>
              <a:gdLst/>
              <a:ahLst/>
              <a:cxnLst/>
              <a:rect l="l" t="t" r="r" b="b"/>
              <a:pathLst>
                <a:path w="3619500" h="760729">
                  <a:moveTo>
                    <a:pt x="0" y="760450"/>
                  </a:moveTo>
                  <a:lnTo>
                    <a:pt x="3480422" y="760450"/>
                  </a:lnTo>
                  <a:lnTo>
                    <a:pt x="3534328" y="758861"/>
                  </a:lnTo>
                  <a:lnTo>
                    <a:pt x="3578355" y="754527"/>
                  </a:lnTo>
                  <a:lnTo>
                    <a:pt x="3608041" y="748100"/>
                  </a:lnTo>
                  <a:lnTo>
                    <a:pt x="3618928" y="740232"/>
                  </a:lnTo>
                  <a:lnTo>
                    <a:pt x="3618928" y="20192"/>
                  </a:lnTo>
                  <a:lnTo>
                    <a:pt x="3608041" y="12333"/>
                  </a:lnTo>
                  <a:lnTo>
                    <a:pt x="3578355" y="5915"/>
                  </a:lnTo>
                  <a:lnTo>
                    <a:pt x="3534328" y="1587"/>
                  </a:lnTo>
                  <a:lnTo>
                    <a:pt x="3480422" y="0"/>
                  </a:lnTo>
                  <a:lnTo>
                    <a:pt x="0" y="0"/>
                  </a:lnTo>
                </a:path>
              </a:pathLst>
            </a:custGeom>
            <a:ln w="8750">
              <a:solidFill>
                <a:srgbClr val="FFFFFF"/>
              </a:solidFill>
            </a:ln>
          </p:spPr>
          <p:txBody>
            <a:bodyPr wrap="square" lIns="0" tIns="0" rIns="0" bIns="0" rtlCol="0"/>
            <a:lstStyle/>
            <a:p>
              <a:endParaRPr/>
            </a:p>
          </p:txBody>
        </p:sp>
      </p:grpSp>
      <p:sp>
        <p:nvSpPr>
          <p:cNvPr id="91" name="object 91"/>
          <p:cNvSpPr txBox="1"/>
          <p:nvPr/>
        </p:nvSpPr>
        <p:spPr>
          <a:xfrm>
            <a:off x="425681" y="5855920"/>
            <a:ext cx="2955925" cy="482600"/>
          </a:xfrm>
          <a:prstGeom prst="rect">
            <a:avLst/>
          </a:prstGeom>
        </p:spPr>
        <p:txBody>
          <a:bodyPr vert="horz" wrap="square" lIns="0" tIns="12700" rIns="0" bIns="0" rtlCol="0">
            <a:spAutoFit/>
          </a:bodyPr>
          <a:lstStyle/>
          <a:p>
            <a:pPr marL="12700">
              <a:lnSpc>
                <a:spcPct val="100000"/>
              </a:lnSpc>
              <a:spcBef>
                <a:spcPts val="100"/>
              </a:spcBef>
            </a:pPr>
            <a:r>
              <a:rPr sz="3000" spc="-10" dirty="0">
                <a:solidFill>
                  <a:srgbClr val="FFFFFF"/>
                </a:solidFill>
                <a:latin typeface="Lato"/>
                <a:cs typeface="Lato"/>
              </a:rPr>
              <a:t>INTRODUCTION</a:t>
            </a:r>
            <a:endParaRPr sz="3000">
              <a:latin typeface="Lato"/>
              <a:cs typeface="Lato"/>
            </a:endParaRPr>
          </a:p>
        </p:txBody>
      </p:sp>
      <p:sp>
        <p:nvSpPr>
          <p:cNvPr id="92" name="object 92"/>
          <p:cNvSpPr txBox="1"/>
          <p:nvPr/>
        </p:nvSpPr>
        <p:spPr>
          <a:xfrm>
            <a:off x="11679555" y="1282860"/>
            <a:ext cx="1485663" cy="997709"/>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Lato-Light"/>
                <a:cs typeface="Lato-Light"/>
              </a:rPr>
              <a:t>Jobs creation </a:t>
            </a:r>
            <a:r>
              <a:rPr sz="1600" spc="5" dirty="0">
                <a:latin typeface="Lato-Light"/>
                <a:cs typeface="Lato-Light"/>
              </a:rPr>
              <a:t> </a:t>
            </a:r>
            <a:r>
              <a:rPr sz="1600" dirty="0">
                <a:latin typeface="Lato-Light"/>
                <a:cs typeface="Lato-Light"/>
              </a:rPr>
              <a:t>potentail </a:t>
            </a:r>
            <a:r>
              <a:rPr sz="1600" spc="-5" dirty="0">
                <a:latin typeface="Lato-Light"/>
                <a:cs typeface="Lato-Light"/>
              </a:rPr>
              <a:t>in the </a:t>
            </a:r>
            <a:r>
              <a:rPr sz="1600" dirty="0">
                <a:latin typeface="Lato-Light"/>
                <a:cs typeface="Lato-Light"/>
              </a:rPr>
              <a:t> energy</a:t>
            </a:r>
            <a:r>
              <a:rPr sz="1600" spc="-50" dirty="0">
                <a:latin typeface="Lato-Light"/>
                <a:cs typeface="Lato-Light"/>
              </a:rPr>
              <a:t> </a:t>
            </a:r>
            <a:r>
              <a:rPr sz="1600" spc="-5" dirty="0">
                <a:latin typeface="Lato-Light"/>
                <a:cs typeface="Lato-Light"/>
              </a:rPr>
              <a:t>and</a:t>
            </a:r>
            <a:r>
              <a:rPr sz="1600" spc="-50" dirty="0">
                <a:latin typeface="Lato-Light"/>
                <a:cs typeface="Lato-Light"/>
              </a:rPr>
              <a:t> </a:t>
            </a:r>
            <a:r>
              <a:rPr sz="1600" dirty="0">
                <a:latin typeface="Lato-Light"/>
                <a:cs typeface="Lato-Light"/>
              </a:rPr>
              <a:t>forestry </a:t>
            </a:r>
            <a:r>
              <a:rPr sz="1600" spc="-215" dirty="0">
                <a:latin typeface="Lato-Light"/>
                <a:cs typeface="Lato-Light"/>
              </a:rPr>
              <a:t> </a:t>
            </a:r>
            <a:r>
              <a:rPr sz="1600" dirty="0">
                <a:latin typeface="Lato-Light"/>
                <a:cs typeface="Lato-Light"/>
              </a:rPr>
              <a:t>sectors</a:t>
            </a:r>
          </a:p>
        </p:txBody>
      </p:sp>
      <p:sp>
        <p:nvSpPr>
          <p:cNvPr id="119" name="object 152">
            <a:extLst>
              <a:ext uri="{FF2B5EF4-FFF2-40B4-BE49-F238E27FC236}">
                <a16:creationId xmlns:a16="http://schemas.microsoft.com/office/drawing/2014/main" id="{9FEA3810-A6B3-5A42-8597-2535024A5C91}"/>
              </a:ext>
            </a:extLst>
          </p:cNvPr>
          <p:cNvSpPr/>
          <p:nvPr/>
        </p:nvSpPr>
        <p:spPr>
          <a:xfrm>
            <a:off x="2044539" y="0"/>
            <a:ext cx="943610" cy="1614170"/>
          </a:xfrm>
          <a:custGeom>
            <a:avLst/>
            <a:gdLst/>
            <a:ahLst/>
            <a:cxnLst/>
            <a:rect l="l" t="t" r="r" b="b"/>
            <a:pathLst>
              <a:path w="943610" h="1614170">
                <a:moveTo>
                  <a:pt x="943394" y="0"/>
                </a:moveTo>
                <a:lnTo>
                  <a:pt x="0" y="0"/>
                </a:lnTo>
                <a:lnTo>
                  <a:pt x="0" y="1540820"/>
                </a:lnTo>
                <a:lnTo>
                  <a:pt x="1968" y="1569160"/>
                </a:lnTo>
                <a:lnTo>
                  <a:pt x="7337" y="1592317"/>
                </a:lnTo>
                <a:lnTo>
                  <a:pt x="15301" y="1607937"/>
                </a:lnTo>
                <a:lnTo>
                  <a:pt x="25057" y="1613667"/>
                </a:lnTo>
                <a:lnTo>
                  <a:pt x="918337" y="1613667"/>
                </a:lnTo>
                <a:lnTo>
                  <a:pt x="928086" y="1607937"/>
                </a:lnTo>
                <a:lnTo>
                  <a:pt x="936051" y="1592317"/>
                </a:lnTo>
                <a:lnTo>
                  <a:pt x="941423" y="1569160"/>
                </a:lnTo>
                <a:lnTo>
                  <a:pt x="943394" y="1540820"/>
                </a:lnTo>
                <a:lnTo>
                  <a:pt x="943394" y="0"/>
                </a:lnTo>
                <a:close/>
              </a:path>
            </a:pathLst>
          </a:custGeom>
          <a:solidFill>
            <a:srgbClr val="0D2959"/>
          </a:solidFill>
        </p:spPr>
        <p:txBody>
          <a:bodyPr wrap="square" lIns="0" tIns="0" rIns="0" bIns="0" rtlCol="0"/>
          <a:lstStyle/>
          <a:p>
            <a:endParaRPr/>
          </a:p>
        </p:txBody>
      </p:sp>
      <p:sp>
        <p:nvSpPr>
          <p:cNvPr id="120" name="object 153">
            <a:extLst>
              <a:ext uri="{FF2B5EF4-FFF2-40B4-BE49-F238E27FC236}">
                <a16:creationId xmlns:a16="http://schemas.microsoft.com/office/drawing/2014/main" id="{36CC23B4-10F5-E542-88E8-20C5BE3EA1BB}"/>
              </a:ext>
            </a:extLst>
          </p:cNvPr>
          <p:cNvSpPr/>
          <p:nvPr/>
        </p:nvSpPr>
        <p:spPr>
          <a:xfrm>
            <a:off x="2044539" y="0"/>
            <a:ext cx="943610" cy="1614170"/>
          </a:xfrm>
          <a:custGeom>
            <a:avLst/>
            <a:gdLst/>
            <a:ahLst/>
            <a:cxnLst/>
            <a:rect l="l" t="t" r="r" b="b"/>
            <a:pathLst>
              <a:path w="943610" h="1614170">
                <a:moveTo>
                  <a:pt x="0" y="0"/>
                </a:moveTo>
                <a:lnTo>
                  <a:pt x="0" y="1540820"/>
                </a:lnTo>
                <a:lnTo>
                  <a:pt x="1968" y="1569160"/>
                </a:lnTo>
                <a:lnTo>
                  <a:pt x="7337" y="1592317"/>
                </a:lnTo>
                <a:lnTo>
                  <a:pt x="15301" y="1607937"/>
                </a:lnTo>
                <a:lnTo>
                  <a:pt x="25057" y="1613667"/>
                </a:lnTo>
                <a:lnTo>
                  <a:pt x="918337" y="1613667"/>
                </a:lnTo>
                <a:lnTo>
                  <a:pt x="928086" y="1607937"/>
                </a:lnTo>
                <a:lnTo>
                  <a:pt x="936051" y="1592317"/>
                </a:lnTo>
                <a:lnTo>
                  <a:pt x="941423" y="1569160"/>
                </a:lnTo>
                <a:lnTo>
                  <a:pt x="943394" y="1540820"/>
                </a:lnTo>
                <a:lnTo>
                  <a:pt x="943394" y="0"/>
                </a:lnTo>
              </a:path>
            </a:pathLst>
          </a:custGeom>
          <a:ln w="8750">
            <a:solidFill>
              <a:srgbClr val="FFFFFF"/>
            </a:solidFill>
          </a:ln>
        </p:spPr>
        <p:txBody>
          <a:bodyPr wrap="square" lIns="0" tIns="0" rIns="0" bIns="0" rtlCol="0"/>
          <a:lstStyle/>
          <a:p>
            <a:endParaRPr/>
          </a:p>
        </p:txBody>
      </p:sp>
      <p:sp>
        <p:nvSpPr>
          <p:cNvPr id="122" name="object 155">
            <a:extLst>
              <a:ext uri="{FF2B5EF4-FFF2-40B4-BE49-F238E27FC236}">
                <a16:creationId xmlns:a16="http://schemas.microsoft.com/office/drawing/2014/main" id="{3336E0E6-A884-094C-A6A7-062B85FFA008}"/>
              </a:ext>
            </a:extLst>
          </p:cNvPr>
          <p:cNvSpPr/>
          <p:nvPr/>
        </p:nvSpPr>
        <p:spPr>
          <a:xfrm>
            <a:off x="0" y="5752814"/>
            <a:ext cx="3659504" cy="760730"/>
          </a:xfrm>
          <a:custGeom>
            <a:avLst/>
            <a:gdLst/>
            <a:ahLst/>
            <a:cxnLst/>
            <a:rect l="l" t="t" r="r" b="b"/>
            <a:pathLst>
              <a:path w="3659504" h="760729">
                <a:moveTo>
                  <a:pt x="0" y="760450"/>
                </a:moveTo>
                <a:lnTo>
                  <a:pt x="3520426" y="760450"/>
                </a:lnTo>
                <a:lnTo>
                  <a:pt x="3574332" y="758861"/>
                </a:lnTo>
                <a:lnTo>
                  <a:pt x="3618358" y="754527"/>
                </a:lnTo>
                <a:lnTo>
                  <a:pt x="3648045" y="748100"/>
                </a:lnTo>
                <a:lnTo>
                  <a:pt x="3658932" y="740232"/>
                </a:lnTo>
                <a:lnTo>
                  <a:pt x="3658932" y="20192"/>
                </a:lnTo>
                <a:lnTo>
                  <a:pt x="3648045" y="12333"/>
                </a:lnTo>
                <a:lnTo>
                  <a:pt x="3618358" y="5915"/>
                </a:lnTo>
                <a:lnTo>
                  <a:pt x="3574332" y="1587"/>
                </a:lnTo>
                <a:lnTo>
                  <a:pt x="3520426" y="0"/>
                </a:lnTo>
                <a:lnTo>
                  <a:pt x="0" y="0"/>
                </a:lnTo>
              </a:path>
            </a:pathLst>
          </a:custGeom>
          <a:ln w="8750">
            <a:solidFill>
              <a:srgbClr val="FFFFFF"/>
            </a:solidFill>
          </a:ln>
        </p:spPr>
        <p:txBody>
          <a:bodyPr wrap="square" lIns="0" tIns="0" rIns="0" bIns="0" rtlCol="0"/>
          <a:lstStyle/>
          <a:p>
            <a:endParaRPr/>
          </a:p>
        </p:txBody>
      </p:sp>
      <p:grpSp>
        <p:nvGrpSpPr>
          <p:cNvPr id="124" name="object 158">
            <a:extLst>
              <a:ext uri="{FF2B5EF4-FFF2-40B4-BE49-F238E27FC236}">
                <a16:creationId xmlns:a16="http://schemas.microsoft.com/office/drawing/2014/main" id="{2E8D339F-B599-5143-96C6-05F90EA609BC}"/>
              </a:ext>
            </a:extLst>
          </p:cNvPr>
          <p:cNvGrpSpPr/>
          <p:nvPr/>
        </p:nvGrpSpPr>
        <p:grpSpPr>
          <a:xfrm>
            <a:off x="2129063" y="381000"/>
            <a:ext cx="773430" cy="835660"/>
            <a:chOff x="2129063" y="375987"/>
            <a:chExt cx="773430" cy="835660"/>
          </a:xfrm>
        </p:grpSpPr>
        <p:sp>
          <p:nvSpPr>
            <p:cNvPr id="125" name="object 159">
              <a:extLst>
                <a:ext uri="{FF2B5EF4-FFF2-40B4-BE49-F238E27FC236}">
                  <a16:creationId xmlns:a16="http://schemas.microsoft.com/office/drawing/2014/main" id="{8D1BAB72-5EB2-994F-8756-BC8F1A254F29}"/>
                </a:ext>
              </a:extLst>
            </p:cNvPr>
            <p:cNvSpPr/>
            <p:nvPr/>
          </p:nvSpPr>
          <p:spPr>
            <a:xfrm>
              <a:off x="2129053" y="532320"/>
              <a:ext cx="695325" cy="679450"/>
            </a:xfrm>
            <a:custGeom>
              <a:avLst/>
              <a:gdLst/>
              <a:ahLst/>
              <a:cxnLst/>
              <a:rect l="l" t="t" r="r" b="b"/>
              <a:pathLst>
                <a:path w="695325" h="679450">
                  <a:moveTo>
                    <a:pt x="459892" y="140296"/>
                  </a:moveTo>
                  <a:lnTo>
                    <a:pt x="444538" y="98285"/>
                  </a:lnTo>
                  <a:lnTo>
                    <a:pt x="409600" y="59753"/>
                  </a:lnTo>
                  <a:lnTo>
                    <a:pt x="367868" y="33629"/>
                  </a:lnTo>
                  <a:lnTo>
                    <a:pt x="325031" y="16941"/>
                  </a:lnTo>
                  <a:lnTo>
                    <a:pt x="286766" y="6718"/>
                  </a:lnTo>
                  <a:lnTo>
                    <a:pt x="258749" y="0"/>
                  </a:lnTo>
                  <a:lnTo>
                    <a:pt x="254012" y="29311"/>
                  </a:lnTo>
                  <a:lnTo>
                    <a:pt x="248412" y="69811"/>
                  </a:lnTo>
                  <a:lnTo>
                    <a:pt x="246811" y="117144"/>
                  </a:lnTo>
                  <a:lnTo>
                    <a:pt x="254127" y="166992"/>
                  </a:lnTo>
                  <a:lnTo>
                    <a:pt x="275209" y="215023"/>
                  </a:lnTo>
                  <a:lnTo>
                    <a:pt x="306984" y="245719"/>
                  </a:lnTo>
                  <a:lnTo>
                    <a:pt x="346824" y="262331"/>
                  </a:lnTo>
                  <a:lnTo>
                    <a:pt x="386435" y="267208"/>
                  </a:lnTo>
                  <a:lnTo>
                    <a:pt x="417487" y="262686"/>
                  </a:lnTo>
                  <a:lnTo>
                    <a:pt x="388480" y="217932"/>
                  </a:lnTo>
                  <a:lnTo>
                    <a:pt x="310286" y="201904"/>
                  </a:lnTo>
                  <a:lnTo>
                    <a:pt x="307047" y="197053"/>
                  </a:lnTo>
                  <a:lnTo>
                    <a:pt x="308914" y="186550"/>
                  </a:lnTo>
                  <a:lnTo>
                    <a:pt x="313791" y="183184"/>
                  </a:lnTo>
                  <a:lnTo>
                    <a:pt x="373938" y="195503"/>
                  </a:lnTo>
                  <a:lnTo>
                    <a:pt x="317080" y="107772"/>
                  </a:lnTo>
                  <a:lnTo>
                    <a:pt x="316636" y="105321"/>
                  </a:lnTo>
                  <a:lnTo>
                    <a:pt x="317423" y="100507"/>
                  </a:lnTo>
                  <a:lnTo>
                    <a:pt x="318795" y="98158"/>
                  </a:lnTo>
                  <a:lnTo>
                    <a:pt x="325234" y="93726"/>
                  </a:lnTo>
                  <a:lnTo>
                    <a:pt x="330987" y="94894"/>
                  </a:lnTo>
                  <a:lnTo>
                    <a:pt x="352272" y="127774"/>
                  </a:lnTo>
                  <a:lnTo>
                    <a:pt x="359638" y="89560"/>
                  </a:lnTo>
                  <a:lnTo>
                    <a:pt x="364502" y="86207"/>
                  </a:lnTo>
                  <a:lnTo>
                    <a:pt x="374523" y="88265"/>
                  </a:lnTo>
                  <a:lnTo>
                    <a:pt x="377812" y="93230"/>
                  </a:lnTo>
                  <a:lnTo>
                    <a:pt x="366814" y="150190"/>
                  </a:lnTo>
                  <a:lnTo>
                    <a:pt x="432866" y="252082"/>
                  </a:lnTo>
                  <a:lnTo>
                    <a:pt x="448779" y="224218"/>
                  </a:lnTo>
                  <a:lnTo>
                    <a:pt x="459549" y="184619"/>
                  </a:lnTo>
                  <a:lnTo>
                    <a:pt x="459892" y="140296"/>
                  </a:lnTo>
                  <a:close/>
                </a:path>
                <a:path w="695325" h="679450">
                  <a:moveTo>
                    <a:pt x="695147" y="435610"/>
                  </a:moveTo>
                  <a:lnTo>
                    <a:pt x="665568" y="404253"/>
                  </a:lnTo>
                  <a:lnTo>
                    <a:pt x="651573" y="402501"/>
                  </a:lnTo>
                  <a:lnTo>
                    <a:pt x="637997" y="403758"/>
                  </a:lnTo>
                  <a:lnTo>
                    <a:pt x="624840" y="407466"/>
                  </a:lnTo>
                  <a:lnTo>
                    <a:pt x="612152" y="413029"/>
                  </a:lnTo>
                  <a:lnTo>
                    <a:pt x="589927" y="424548"/>
                  </a:lnTo>
                  <a:lnTo>
                    <a:pt x="523875" y="460425"/>
                  </a:lnTo>
                  <a:lnTo>
                    <a:pt x="509346" y="467931"/>
                  </a:lnTo>
                  <a:lnTo>
                    <a:pt x="463232" y="483374"/>
                  </a:lnTo>
                  <a:lnTo>
                    <a:pt x="419531" y="486727"/>
                  </a:lnTo>
                  <a:lnTo>
                    <a:pt x="397675" y="486092"/>
                  </a:lnTo>
                  <a:lnTo>
                    <a:pt x="341096" y="478853"/>
                  </a:lnTo>
                  <a:lnTo>
                    <a:pt x="340956" y="476732"/>
                  </a:lnTo>
                  <a:lnTo>
                    <a:pt x="406628" y="456031"/>
                  </a:lnTo>
                  <a:lnTo>
                    <a:pt x="421830" y="450850"/>
                  </a:lnTo>
                  <a:lnTo>
                    <a:pt x="464159" y="424459"/>
                  </a:lnTo>
                  <a:lnTo>
                    <a:pt x="479945" y="379133"/>
                  </a:lnTo>
                  <a:lnTo>
                    <a:pt x="475703" y="366687"/>
                  </a:lnTo>
                  <a:lnTo>
                    <a:pt x="465785" y="358241"/>
                  </a:lnTo>
                  <a:lnTo>
                    <a:pt x="449364" y="356590"/>
                  </a:lnTo>
                  <a:lnTo>
                    <a:pt x="395516" y="364299"/>
                  </a:lnTo>
                  <a:lnTo>
                    <a:pt x="339763" y="373684"/>
                  </a:lnTo>
                  <a:lnTo>
                    <a:pt x="311873" y="378180"/>
                  </a:lnTo>
                  <a:lnTo>
                    <a:pt x="283895" y="381977"/>
                  </a:lnTo>
                  <a:lnTo>
                    <a:pt x="255244" y="384873"/>
                  </a:lnTo>
                  <a:lnTo>
                    <a:pt x="168998" y="391287"/>
                  </a:lnTo>
                  <a:lnTo>
                    <a:pt x="151815" y="393763"/>
                  </a:lnTo>
                  <a:lnTo>
                    <a:pt x="105676" y="416610"/>
                  </a:lnTo>
                  <a:lnTo>
                    <a:pt x="70739" y="453339"/>
                  </a:lnTo>
                  <a:lnTo>
                    <a:pt x="39712" y="493547"/>
                  </a:lnTo>
                  <a:lnTo>
                    <a:pt x="0" y="551421"/>
                  </a:lnTo>
                  <a:lnTo>
                    <a:pt x="482" y="556691"/>
                  </a:lnTo>
                  <a:lnTo>
                    <a:pt x="119214" y="675284"/>
                  </a:lnTo>
                  <a:lnTo>
                    <a:pt x="122758" y="678827"/>
                  </a:lnTo>
                  <a:lnTo>
                    <a:pt x="128371" y="678903"/>
                  </a:lnTo>
                  <a:lnTo>
                    <a:pt x="149453" y="659269"/>
                  </a:lnTo>
                  <a:lnTo>
                    <a:pt x="167347" y="643851"/>
                  </a:lnTo>
                  <a:lnTo>
                    <a:pt x="205473" y="616102"/>
                  </a:lnTo>
                  <a:lnTo>
                    <a:pt x="244944" y="601713"/>
                  </a:lnTo>
                  <a:lnTo>
                    <a:pt x="400507" y="597001"/>
                  </a:lnTo>
                  <a:lnTo>
                    <a:pt x="425945" y="595439"/>
                  </a:lnTo>
                  <a:lnTo>
                    <a:pt x="475488" y="585698"/>
                  </a:lnTo>
                  <a:lnTo>
                    <a:pt x="539902" y="556501"/>
                  </a:lnTo>
                  <a:lnTo>
                    <a:pt x="578688" y="533806"/>
                  </a:lnTo>
                  <a:lnTo>
                    <a:pt x="616038" y="508685"/>
                  </a:lnTo>
                  <a:lnTo>
                    <a:pt x="652081" y="481368"/>
                  </a:lnTo>
                  <a:lnTo>
                    <a:pt x="688238" y="448665"/>
                  </a:lnTo>
                  <a:lnTo>
                    <a:pt x="693115" y="442341"/>
                  </a:lnTo>
                  <a:lnTo>
                    <a:pt x="695147" y="435610"/>
                  </a:lnTo>
                  <a:close/>
                </a:path>
              </a:pathLst>
            </a:custGeom>
            <a:solidFill>
              <a:srgbClr val="FFFFFF"/>
            </a:solidFill>
          </p:spPr>
          <p:txBody>
            <a:bodyPr wrap="square" lIns="0" tIns="0" rIns="0" bIns="0" rtlCol="0"/>
            <a:lstStyle/>
            <a:p>
              <a:endParaRPr/>
            </a:p>
          </p:txBody>
        </p:sp>
        <p:pic>
          <p:nvPicPr>
            <p:cNvPr id="126" name="object 160">
              <a:extLst>
                <a:ext uri="{FF2B5EF4-FFF2-40B4-BE49-F238E27FC236}">
                  <a16:creationId xmlns:a16="http://schemas.microsoft.com/office/drawing/2014/main" id="{76DA9F3F-D936-B643-8110-6D5777EECE2B}"/>
                </a:ext>
              </a:extLst>
            </p:cNvPr>
            <p:cNvPicPr/>
            <p:nvPr/>
          </p:nvPicPr>
          <p:blipFill>
            <a:blip r:embed="rId6" cstate="print"/>
            <a:stretch>
              <a:fillRect/>
            </a:stretch>
          </p:blipFill>
          <p:spPr>
            <a:xfrm>
              <a:off x="2605026" y="375987"/>
              <a:ext cx="166387" cy="223635"/>
            </a:xfrm>
            <a:prstGeom prst="rect">
              <a:avLst/>
            </a:prstGeom>
          </p:spPr>
        </p:pic>
        <p:sp>
          <p:nvSpPr>
            <p:cNvPr id="127" name="object 161">
              <a:extLst>
                <a:ext uri="{FF2B5EF4-FFF2-40B4-BE49-F238E27FC236}">
                  <a16:creationId xmlns:a16="http://schemas.microsoft.com/office/drawing/2014/main" id="{2CBC8205-5DB7-CC4F-A553-4DA22E828851}"/>
                </a:ext>
              </a:extLst>
            </p:cNvPr>
            <p:cNvSpPr/>
            <p:nvPr/>
          </p:nvSpPr>
          <p:spPr>
            <a:xfrm>
              <a:off x="2668989" y="609285"/>
              <a:ext cx="233679" cy="265430"/>
            </a:xfrm>
            <a:custGeom>
              <a:avLst/>
              <a:gdLst/>
              <a:ahLst/>
              <a:cxnLst/>
              <a:rect l="l" t="t" r="r" b="b"/>
              <a:pathLst>
                <a:path w="233680" h="265430">
                  <a:moveTo>
                    <a:pt x="230116" y="0"/>
                  </a:moveTo>
                  <a:lnTo>
                    <a:pt x="158720" y="10229"/>
                  </a:lnTo>
                  <a:lnTo>
                    <a:pt x="111937" y="22807"/>
                  </a:lnTo>
                  <a:lnTo>
                    <a:pt x="65372" y="45397"/>
                  </a:lnTo>
                  <a:lnTo>
                    <a:pt x="24731" y="81775"/>
                  </a:lnTo>
                  <a:lnTo>
                    <a:pt x="4265" y="124057"/>
                  </a:lnTo>
                  <a:lnTo>
                    <a:pt x="0" y="170510"/>
                  </a:lnTo>
                  <a:lnTo>
                    <a:pt x="7138" y="213181"/>
                  </a:lnTo>
                  <a:lnTo>
                    <a:pt x="20883" y="244119"/>
                  </a:lnTo>
                  <a:lnTo>
                    <a:pt x="55935" y="200507"/>
                  </a:lnTo>
                  <a:lnTo>
                    <a:pt x="48086" y="114312"/>
                  </a:lnTo>
                  <a:lnTo>
                    <a:pt x="51884" y="109499"/>
                  </a:lnTo>
                  <a:lnTo>
                    <a:pt x="62717" y="108267"/>
                  </a:lnTo>
                  <a:lnTo>
                    <a:pt x="67479" y="112331"/>
                  </a:lnTo>
                  <a:lnTo>
                    <a:pt x="73499" y="178612"/>
                  </a:lnTo>
                  <a:lnTo>
                    <a:pt x="142232" y="93078"/>
                  </a:lnTo>
                  <a:lnTo>
                    <a:pt x="144492" y="91884"/>
                  </a:lnTo>
                  <a:lnTo>
                    <a:pt x="149432" y="91249"/>
                  </a:lnTo>
                  <a:lnTo>
                    <a:pt x="152150" y="91960"/>
                  </a:lnTo>
                  <a:lnTo>
                    <a:pt x="158424" y="97345"/>
                  </a:lnTo>
                  <a:lnTo>
                    <a:pt x="158996" y="103657"/>
                  </a:lnTo>
                  <a:lnTo>
                    <a:pt x="133253" y="135699"/>
                  </a:lnTo>
                  <a:lnTo>
                    <a:pt x="172851" y="131889"/>
                  </a:lnTo>
                  <a:lnTo>
                    <a:pt x="177576" y="135940"/>
                  </a:lnTo>
                  <a:lnTo>
                    <a:pt x="178592" y="146989"/>
                  </a:lnTo>
                  <a:lnTo>
                    <a:pt x="174718" y="151904"/>
                  </a:lnTo>
                  <a:lnTo>
                    <a:pt x="115689" y="157594"/>
                  </a:lnTo>
                  <a:lnTo>
                    <a:pt x="35882" y="256933"/>
                  </a:lnTo>
                  <a:lnTo>
                    <a:pt x="67921" y="265114"/>
                  </a:lnTo>
                  <a:lnTo>
                    <a:pt x="109899" y="264410"/>
                  </a:lnTo>
                  <a:lnTo>
                    <a:pt x="153355" y="251443"/>
                  </a:lnTo>
                  <a:lnTo>
                    <a:pt x="189831" y="222834"/>
                  </a:lnTo>
                  <a:lnTo>
                    <a:pt x="217017" y="174914"/>
                  </a:lnTo>
                  <a:lnTo>
                    <a:pt x="230024" y="123645"/>
                  </a:lnTo>
                  <a:lnTo>
                    <a:pt x="233466" y="74052"/>
                  </a:lnTo>
                  <a:lnTo>
                    <a:pt x="231959" y="31161"/>
                  </a:lnTo>
                  <a:lnTo>
                    <a:pt x="230116"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3B8F-2C1E-4AA3-96F4-A14D30ED9469}"/>
              </a:ext>
            </a:extLst>
          </p:cNvPr>
          <p:cNvSpPr>
            <a:spLocks noGrp="1"/>
          </p:cNvSpPr>
          <p:nvPr>
            <p:ph type="title"/>
          </p:nvPr>
        </p:nvSpPr>
        <p:spPr>
          <a:xfrm>
            <a:off x="1312998" y="0"/>
            <a:ext cx="9829800" cy="538609"/>
          </a:xfrm>
        </p:spPr>
        <p:txBody>
          <a:bodyPr/>
          <a:lstStyle/>
          <a:p>
            <a:r>
              <a:rPr lang="en-US" b="1" dirty="0"/>
              <a:t>Relevant Literature</a:t>
            </a:r>
          </a:p>
        </p:txBody>
      </p:sp>
      <p:sp>
        <p:nvSpPr>
          <p:cNvPr id="3" name="Text Placeholder 2">
            <a:extLst>
              <a:ext uri="{FF2B5EF4-FFF2-40B4-BE49-F238E27FC236}">
                <a16:creationId xmlns:a16="http://schemas.microsoft.com/office/drawing/2014/main" id="{DA4E4CA3-0140-48D6-B1D6-0FDD2331CEA3}"/>
              </a:ext>
            </a:extLst>
          </p:cNvPr>
          <p:cNvSpPr>
            <a:spLocks noGrp="1"/>
          </p:cNvSpPr>
          <p:nvPr>
            <p:ph type="body" idx="1"/>
          </p:nvPr>
        </p:nvSpPr>
        <p:spPr>
          <a:xfrm>
            <a:off x="11658600" y="2438400"/>
            <a:ext cx="2930797" cy="2215991"/>
          </a:xfrm>
        </p:spPr>
        <p:txBody>
          <a:bodyPr/>
          <a:lstStyle/>
          <a:p>
            <a:r>
              <a:rPr lang="da-DK" dirty="0"/>
              <a:t>Rutovitz et al. (2015), </a:t>
            </a:r>
          </a:p>
          <a:p>
            <a:r>
              <a:rPr lang="da-DK" dirty="0"/>
              <a:t>Cantore et al (2017),  </a:t>
            </a:r>
          </a:p>
          <a:p>
            <a:r>
              <a:rPr lang="da-DK" dirty="0"/>
              <a:t>Ram et al., (2020)</a:t>
            </a:r>
          </a:p>
          <a:p>
            <a:endParaRPr lang="da-DK" dirty="0"/>
          </a:p>
          <a:p>
            <a:endParaRPr lang="da-DK" dirty="0"/>
          </a:p>
          <a:p>
            <a:r>
              <a:rPr lang="da-DK" dirty="0"/>
              <a:t>Total </a:t>
            </a:r>
            <a:r>
              <a:rPr lang="en-US" b="1" dirty="0"/>
              <a:t>174 </a:t>
            </a:r>
          </a:p>
          <a:p>
            <a:r>
              <a:rPr lang="en-US" dirty="0"/>
              <a:t>Employment Factor  </a:t>
            </a:r>
          </a:p>
          <a:p>
            <a:r>
              <a:rPr lang="en-US" dirty="0"/>
              <a:t>Values were utilized</a:t>
            </a:r>
          </a:p>
        </p:txBody>
      </p:sp>
      <p:pic>
        <p:nvPicPr>
          <p:cNvPr id="5" name="Picture 4">
            <a:extLst>
              <a:ext uri="{FF2B5EF4-FFF2-40B4-BE49-F238E27FC236}">
                <a16:creationId xmlns:a16="http://schemas.microsoft.com/office/drawing/2014/main" id="{F8A236F8-5C31-4180-8970-1C0312F07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07" y="457200"/>
            <a:ext cx="11831701" cy="6630325"/>
          </a:xfrm>
          <a:prstGeom prst="rect">
            <a:avLst/>
          </a:prstGeom>
        </p:spPr>
      </p:pic>
    </p:spTree>
    <p:extLst>
      <p:ext uri="{BB962C8B-B14F-4D97-AF65-F5344CB8AC3E}">
        <p14:creationId xmlns:p14="http://schemas.microsoft.com/office/powerpoint/2010/main" val="425067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3BEDB9C-6A54-41C4-9022-58B79A4F68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036" y="1295400"/>
            <a:ext cx="11285636" cy="3704445"/>
          </a:xfrm>
          <a:prstGeom prst="rect">
            <a:avLst/>
          </a:prstGeom>
        </p:spPr>
      </p:pic>
      <p:sp>
        <p:nvSpPr>
          <p:cNvPr id="6" name="object 6">
            <a:extLst>
              <a:ext uri="{FF2B5EF4-FFF2-40B4-BE49-F238E27FC236}">
                <a16:creationId xmlns:a16="http://schemas.microsoft.com/office/drawing/2014/main" id="{0A4A0412-06C2-4B0F-BEF8-69FC172A459B}"/>
              </a:ext>
            </a:extLst>
          </p:cNvPr>
          <p:cNvSpPr txBox="1"/>
          <p:nvPr/>
        </p:nvSpPr>
        <p:spPr>
          <a:xfrm>
            <a:off x="3052619" y="4886424"/>
            <a:ext cx="8223391" cy="226843"/>
          </a:xfrm>
          <a:prstGeom prst="rect">
            <a:avLst/>
          </a:prstGeom>
        </p:spPr>
        <p:txBody>
          <a:bodyPr vert="horz" wrap="square" lIns="0" tIns="11289" rIns="0" bIns="0" rtlCol="0">
            <a:spAutoFit/>
          </a:bodyPr>
          <a:lstStyle/>
          <a:p>
            <a:pPr marL="11289" marR="4516" algn="just">
              <a:spcBef>
                <a:spcPts val="89"/>
              </a:spcBef>
            </a:pPr>
            <a:r>
              <a:rPr lang="en-US" sz="1400" dirty="0"/>
              <a:t>Adjustment of EFs for energy technologies</a:t>
            </a:r>
            <a:endParaRPr sz="1400" dirty="0">
              <a:latin typeface="Lato"/>
              <a:cs typeface="Lato"/>
            </a:endParaRPr>
          </a:p>
        </p:txBody>
      </p:sp>
      <p:sp>
        <p:nvSpPr>
          <p:cNvPr id="4" name="Title 1">
            <a:extLst>
              <a:ext uri="{FF2B5EF4-FFF2-40B4-BE49-F238E27FC236}">
                <a16:creationId xmlns:a16="http://schemas.microsoft.com/office/drawing/2014/main" id="{9253DF4D-4C88-426D-B20E-F98F25E345DB}"/>
              </a:ext>
            </a:extLst>
          </p:cNvPr>
          <p:cNvSpPr>
            <a:spLocks noGrp="1"/>
          </p:cNvSpPr>
          <p:nvPr>
            <p:ph type="title"/>
          </p:nvPr>
        </p:nvSpPr>
        <p:spPr>
          <a:xfrm>
            <a:off x="1295400" y="152400"/>
            <a:ext cx="9829800" cy="615553"/>
          </a:xfrm>
        </p:spPr>
        <p:txBody>
          <a:bodyPr/>
          <a:lstStyle/>
          <a:p>
            <a:r>
              <a:rPr lang="en-US" sz="4000" b="1" dirty="0"/>
              <a:t>Methodology</a:t>
            </a:r>
          </a:p>
        </p:txBody>
      </p:sp>
    </p:spTree>
    <p:extLst>
      <p:ext uri="{BB962C8B-B14F-4D97-AF65-F5344CB8AC3E}">
        <p14:creationId xmlns:p14="http://schemas.microsoft.com/office/powerpoint/2010/main" val="50688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0A4A0412-06C2-4B0F-BEF8-69FC172A459B}"/>
              </a:ext>
            </a:extLst>
          </p:cNvPr>
          <p:cNvSpPr txBox="1"/>
          <p:nvPr/>
        </p:nvSpPr>
        <p:spPr>
          <a:xfrm>
            <a:off x="3181928" y="4920872"/>
            <a:ext cx="8223391" cy="226843"/>
          </a:xfrm>
          <a:prstGeom prst="rect">
            <a:avLst/>
          </a:prstGeom>
        </p:spPr>
        <p:txBody>
          <a:bodyPr vert="horz" wrap="square" lIns="0" tIns="11289" rIns="0" bIns="0" rtlCol="0">
            <a:spAutoFit/>
          </a:bodyPr>
          <a:lstStyle/>
          <a:p>
            <a:pPr marL="11289" marR="4516" algn="just">
              <a:spcBef>
                <a:spcPts val="89"/>
              </a:spcBef>
            </a:pPr>
            <a:r>
              <a:rPr lang="en-US" sz="1400" dirty="0"/>
              <a:t>EE approach for renewable energy technologies</a:t>
            </a:r>
            <a:endParaRPr sz="1400" dirty="0">
              <a:latin typeface="Lato"/>
              <a:cs typeface="Lato"/>
            </a:endParaRPr>
          </a:p>
        </p:txBody>
      </p:sp>
      <p:pic>
        <p:nvPicPr>
          <p:cNvPr id="3" name="Graphic 2">
            <a:extLst>
              <a:ext uri="{FF2B5EF4-FFF2-40B4-BE49-F238E27FC236}">
                <a16:creationId xmlns:a16="http://schemas.microsoft.com/office/drawing/2014/main" id="{66014D0C-0FC5-42A4-8890-AD4E82BF5B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8500" y="914401"/>
            <a:ext cx="11364875" cy="3925654"/>
          </a:xfrm>
          <a:prstGeom prst="rect">
            <a:avLst/>
          </a:prstGeom>
        </p:spPr>
      </p:pic>
      <p:sp>
        <p:nvSpPr>
          <p:cNvPr id="4" name="Title 1">
            <a:extLst>
              <a:ext uri="{FF2B5EF4-FFF2-40B4-BE49-F238E27FC236}">
                <a16:creationId xmlns:a16="http://schemas.microsoft.com/office/drawing/2014/main" id="{99748BC5-4B1A-425A-8CBD-C2023B73E410}"/>
              </a:ext>
            </a:extLst>
          </p:cNvPr>
          <p:cNvSpPr>
            <a:spLocks noGrp="1"/>
          </p:cNvSpPr>
          <p:nvPr>
            <p:ph type="title"/>
          </p:nvPr>
        </p:nvSpPr>
        <p:spPr>
          <a:xfrm>
            <a:off x="1295400" y="152400"/>
            <a:ext cx="9829800" cy="615553"/>
          </a:xfrm>
        </p:spPr>
        <p:txBody>
          <a:bodyPr/>
          <a:lstStyle/>
          <a:p>
            <a:r>
              <a:rPr lang="en-US" sz="4000" b="1" dirty="0"/>
              <a:t>Methodology</a:t>
            </a:r>
          </a:p>
        </p:txBody>
      </p:sp>
    </p:spTree>
    <p:extLst>
      <p:ext uri="{BB962C8B-B14F-4D97-AF65-F5344CB8AC3E}">
        <p14:creationId xmlns:p14="http://schemas.microsoft.com/office/powerpoint/2010/main" val="174363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0A4A0412-06C2-4B0F-BEF8-69FC172A459B}"/>
              </a:ext>
            </a:extLst>
          </p:cNvPr>
          <p:cNvSpPr txBox="1"/>
          <p:nvPr/>
        </p:nvSpPr>
        <p:spPr>
          <a:xfrm>
            <a:off x="3247391" y="6300958"/>
            <a:ext cx="8223391" cy="226843"/>
          </a:xfrm>
          <a:prstGeom prst="rect">
            <a:avLst/>
          </a:prstGeom>
        </p:spPr>
        <p:txBody>
          <a:bodyPr vert="horz" wrap="square" lIns="0" tIns="11289" rIns="0" bIns="0" rtlCol="0">
            <a:spAutoFit/>
          </a:bodyPr>
          <a:lstStyle/>
          <a:p>
            <a:pPr marL="11289" marR="4516" algn="just">
              <a:spcBef>
                <a:spcPts val="89"/>
              </a:spcBef>
            </a:pPr>
            <a:r>
              <a:rPr lang="en-US" sz="1400" dirty="0"/>
              <a:t>Job creation assessment calculations</a:t>
            </a:r>
            <a:endParaRPr sz="1400" dirty="0">
              <a:latin typeface="Lato"/>
              <a:cs typeface="Lato"/>
            </a:endParaRPr>
          </a:p>
        </p:txBody>
      </p:sp>
      <p:pic>
        <p:nvPicPr>
          <p:cNvPr id="4" name="Graphic 3">
            <a:extLst>
              <a:ext uri="{FF2B5EF4-FFF2-40B4-BE49-F238E27FC236}">
                <a16:creationId xmlns:a16="http://schemas.microsoft.com/office/drawing/2014/main" id="{EE29ED7D-C7C8-432C-ADF8-8D6D06AE10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2821" y="817307"/>
            <a:ext cx="10830357" cy="4765357"/>
          </a:xfrm>
          <a:prstGeom prst="rect">
            <a:avLst/>
          </a:prstGeom>
        </p:spPr>
      </p:pic>
      <p:sp>
        <p:nvSpPr>
          <p:cNvPr id="7" name="object 6">
            <a:extLst>
              <a:ext uri="{FF2B5EF4-FFF2-40B4-BE49-F238E27FC236}">
                <a16:creationId xmlns:a16="http://schemas.microsoft.com/office/drawing/2014/main" id="{A5958E83-E1FE-463E-BBBB-C1C4D23A92A2}"/>
              </a:ext>
            </a:extLst>
          </p:cNvPr>
          <p:cNvSpPr txBox="1"/>
          <p:nvPr/>
        </p:nvSpPr>
        <p:spPr>
          <a:xfrm>
            <a:off x="3274399" y="5791200"/>
            <a:ext cx="8223391" cy="301222"/>
          </a:xfrm>
          <a:prstGeom prst="rect">
            <a:avLst/>
          </a:prstGeom>
        </p:spPr>
        <p:txBody>
          <a:bodyPr vert="horz" wrap="square" lIns="0" tIns="11289" rIns="0" bIns="0" rtlCol="0">
            <a:spAutoFit/>
          </a:bodyPr>
          <a:lstStyle/>
          <a:p>
            <a:pPr marL="11289" marR="4516" algn="just">
              <a:spcBef>
                <a:spcPts val="89"/>
              </a:spcBef>
            </a:pPr>
            <a:r>
              <a:rPr lang="en-US" sz="900" i="1" dirty="0">
                <a:latin typeface="+mj-lt"/>
              </a:rPr>
              <a:t>Note 1</a:t>
            </a:r>
            <a:r>
              <a:rPr lang="en-US" sz="900" dirty="0">
                <a:latin typeface="+mj-lt"/>
              </a:rPr>
              <a:t>: The cumulative job creation numbers between 2020 and the target year (2025/30) have been calculated.</a:t>
            </a:r>
          </a:p>
          <a:p>
            <a:pPr marL="11289" marR="4516" algn="just">
              <a:spcBef>
                <a:spcPts val="89"/>
              </a:spcBef>
            </a:pPr>
            <a:r>
              <a:rPr lang="en-US" sz="900" i="1" dirty="0">
                <a:latin typeface="+mj-lt"/>
                <a:cs typeface="Lato"/>
              </a:rPr>
              <a:t>Note 2</a:t>
            </a:r>
            <a:r>
              <a:rPr lang="en-US" sz="900" dirty="0">
                <a:latin typeface="+mj-lt"/>
                <a:cs typeface="Lato"/>
              </a:rPr>
              <a:t>: Local share for all value chain stages except manufacturing and fuel supply has been assumed to be 100%.</a:t>
            </a:r>
            <a:endParaRPr sz="900" dirty="0">
              <a:latin typeface="+mj-lt"/>
              <a:cs typeface="Lato"/>
            </a:endParaRPr>
          </a:p>
        </p:txBody>
      </p:sp>
      <p:sp>
        <p:nvSpPr>
          <p:cNvPr id="5" name="Title 1">
            <a:extLst>
              <a:ext uri="{FF2B5EF4-FFF2-40B4-BE49-F238E27FC236}">
                <a16:creationId xmlns:a16="http://schemas.microsoft.com/office/drawing/2014/main" id="{FF8D902C-AD71-445F-ACDD-FD3BE6F36851}"/>
              </a:ext>
            </a:extLst>
          </p:cNvPr>
          <p:cNvSpPr>
            <a:spLocks noGrp="1"/>
          </p:cNvSpPr>
          <p:nvPr>
            <p:ph type="title"/>
          </p:nvPr>
        </p:nvSpPr>
        <p:spPr>
          <a:xfrm>
            <a:off x="1295400" y="152400"/>
            <a:ext cx="9829800" cy="615553"/>
          </a:xfrm>
        </p:spPr>
        <p:txBody>
          <a:bodyPr/>
          <a:lstStyle/>
          <a:p>
            <a:r>
              <a:rPr lang="en-US" sz="4000" b="1" dirty="0"/>
              <a:t>Methodology</a:t>
            </a:r>
          </a:p>
        </p:txBody>
      </p:sp>
    </p:spTree>
    <p:extLst>
      <p:ext uri="{BB962C8B-B14F-4D97-AF65-F5344CB8AC3E}">
        <p14:creationId xmlns:p14="http://schemas.microsoft.com/office/powerpoint/2010/main" val="411110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C36A-65ED-41AE-8BAD-9B9E8F43FD48}"/>
              </a:ext>
            </a:extLst>
          </p:cNvPr>
          <p:cNvSpPr>
            <a:spLocks noGrp="1"/>
          </p:cNvSpPr>
          <p:nvPr>
            <p:ph type="title"/>
          </p:nvPr>
        </p:nvSpPr>
        <p:spPr>
          <a:xfrm>
            <a:off x="2849118" y="283733"/>
            <a:ext cx="8017764" cy="1077218"/>
          </a:xfrm>
        </p:spPr>
        <p:txBody>
          <a:bodyPr/>
          <a:lstStyle/>
          <a:p>
            <a:r>
              <a:rPr lang="en-US" b="1" dirty="0"/>
              <a:t>Adjusted employment factors for Africa (median values)</a:t>
            </a:r>
          </a:p>
        </p:txBody>
      </p:sp>
      <p:sp>
        <p:nvSpPr>
          <p:cNvPr id="3" name="Text Placeholder 2">
            <a:extLst>
              <a:ext uri="{FF2B5EF4-FFF2-40B4-BE49-F238E27FC236}">
                <a16:creationId xmlns:a16="http://schemas.microsoft.com/office/drawing/2014/main" id="{F30AA813-C474-4A93-B48D-987682C45244}"/>
              </a:ext>
            </a:extLst>
          </p:cNvPr>
          <p:cNvSpPr>
            <a:spLocks noGrp="1"/>
          </p:cNvSpPr>
          <p:nvPr>
            <p:ph type="body" idx="1"/>
          </p:nvPr>
        </p:nvSpPr>
        <p:spPr/>
        <p:txBody>
          <a:bodyPr/>
          <a:lstStyle/>
          <a:p>
            <a:endParaRPr lang="en-US"/>
          </a:p>
        </p:txBody>
      </p:sp>
      <p:pic>
        <p:nvPicPr>
          <p:cNvPr id="4" name="Picture 3" descr="Chart&#10;&#10;Description automatically generated">
            <a:extLst>
              <a:ext uri="{FF2B5EF4-FFF2-40B4-BE49-F238E27FC236}">
                <a16:creationId xmlns:a16="http://schemas.microsoft.com/office/drawing/2014/main" id="{F34A6421-51F9-4FBD-A560-D99EC6B381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58" y="1837481"/>
            <a:ext cx="13498742" cy="4507615"/>
          </a:xfrm>
          <a:prstGeom prst="rect">
            <a:avLst/>
          </a:prstGeom>
          <a:noFill/>
          <a:ln>
            <a:noFill/>
          </a:ln>
        </p:spPr>
      </p:pic>
    </p:spTree>
    <p:extLst>
      <p:ext uri="{BB962C8B-B14F-4D97-AF65-F5344CB8AC3E}">
        <p14:creationId xmlns:p14="http://schemas.microsoft.com/office/powerpoint/2010/main" val="77857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087100" y="0"/>
            <a:ext cx="2628900" cy="6363924"/>
          </a:xfrm>
          <a:prstGeom prst="rect">
            <a:avLst/>
          </a:prstGeom>
        </p:spPr>
      </p:pic>
      <p:sp>
        <p:nvSpPr>
          <p:cNvPr id="3" name="object 3"/>
          <p:cNvSpPr/>
          <p:nvPr/>
        </p:nvSpPr>
        <p:spPr>
          <a:xfrm>
            <a:off x="0" y="1403777"/>
            <a:ext cx="9613265" cy="75565"/>
          </a:xfrm>
          <a:custGeom>
            <a:avLst/>
            <a:gdLst/>
            <a:ahLst/>
            <a:cxnLst/>
            <a:rect l="l" t="t" r="r" b="b"/>
            <a:pathLst>
              <a:path w="9613265" h="75565">
                <a:moveTo>
                  <a:pt x="0" y="75539"/>
                </a:moveTo>
                <a:lnTo>
                  <a:pt x="9575370" y="75539"/>
                </a:lnTo>
                <a:lnTo>
                  <a:pt x="9590069" y="72572"/>
                </a:lnTo>
                <a:lnTo>
                  <a:pt x="9602075" y="64479"/>
                </a:lnTo>
                <a:lnTo>
                  <a:pt x="9610171" y="52474"/>
                </a:lnTo>
                <a:lnTo>
                  <a:pt x="9613140" y="37769"/>
                </a:lnTo>
                <a:lnTo>
                  <a:pt x="9610171" y="23070"/>
                </a:lnTo>
                <a:lnTo>
                  <a:pt x="9602075" y="11064"/>
                </a:lnTo>
                <a:lnTo>
                  <a:pt x="9590069" y="2969"/>
                </a:lnTo>
                <a:lnTo>
                  <a:pt x="9575370" y="0"/>
                </a:lnTo>
                <a:lnTo>
                  <a:pt x="0" y="0"/>
                </a:lnTo>
              </a:path>
            </a:pathLst>
          </a:custGeom>
          <a:ln w="12699">
            <a:solidFill>
              <a:srgbClr val="0F8972"/>
            </a:solidFill>
          </a:ln>
        </p:spPr>
        <p:txBody>
          <a:bodyPr wrap="square" lIns="0" tIns="0" rIns="0" bIns="0" rtlCol="0"/>
          <a:lstStyle/>
          <a:p>
            <a:endParaRPr/>
          </a:p>
        </p:txBody>
      </p:sp>
      <p:sp>
        <p:nvSpPr>
          <p:cNvPr id="4" name="object 4"/>
          <p:cNvSpPr/>
          <p:nvPr/>
        </p:nvSpPr>
        <p:spPr>
          <a:xfrm>
            <a:off x="5942411" y="5170046"/>
            <a:ext cx="11430" cy="20955"/>
          </a:xfrm>
          <a:custGeom>
            <a:avLst/>
            <a:gdLst/>
            <a:ahLst/>
            <a:cxnLst/>
            <a:rect l="l" t="t" r="r" b="b"/>
            <a:pathLst>
              <a:path w="11429" h="20954">
                <a:moveTo>
                  <a:pt x="3086" y="0"/>
                </a:moveTo>
                <a:lnTo>
                  <a:pt x="0" y="3022"/>
                </a:lnTo>
                <a:lnTo>
                  <a:pt x="3162" y="8381"/>
                </a:lnTo>
                <a:lnTo>
                  <a:pt x="2832" y="11442"/>
                </a:lnTo>
                <a:lnTo>
                  <a:pt x="1663" y="15290"/>
                </a:lnTo>
                <a:lnTo>
                  <a:pt x="2794" y="19240"/>
                </a:lnTo>
                <a:lnTo>
                  <a:pt x="4673" y="20878"/>
                </a:lnTo>
                <a:lnTo>
                  <a:pt x="8572" y="20396"/>
                </a:lnTo>
                <a:lnTo>
                  <a:pt x="8547" y="16802"/>
                </a:lnTo>
                <a:lnTo>
                  <a:pt x="10337" y="12255"/>
                </a:lnTo>
                <a:lnTo>
                  <a:pt x="10045" y="10807"/>
                </a:lnTo>
                <a:lnTo>
                  <a:pt x="11239" y="6235"/>
                </a:lnTo>
                <a:lnTo>
                  <a:pt x="7213" y="3771"/>
                </a:lnTo>
                <a:lnTo>
                  <a:pt x="5740" y="3530"/>
                </a:lnTo>
                <a:lnTo>
                  <a:pt x="3086" y="0"/>
                </a:lnTo>
                <a:close/>
              </a:path>
            </a:pathLst>
          </a:custGeom>
          <a:solidFill>
            <a:srgbClr val="DADADA"/>
          </a:solidFill>
        </p:spPr>
        <p:txBody>
          <a:bodyPr wrap="square" lIns="0" tIns="0" rIns="0" bIns="0" rtlCol="0"/>
          <a:lstStyle/>
          <a:p>
            <a:endParaRPr/>
          </a:p>
        </p:txBody>
      </p:sp>
      <p:grpSp>
        <p:nvGrpSpPr>
          <p:cNvPr id="5" name="object 5"/>
          <p:cNvGrpSpPr/>
          <p:nvPr/>
        </p:nvGrpSpPr>
        <p:grpSpPr>
          <a:xfrm>
            <a:off x="2237019" y="4869160"/>
            <a:ext cx="550545" cy="515620"/>
            <a:chOff x="2237019" y="4869160"/>
            <a:chExt cx="550545" cy="515620"/>
          </a:xfrm>
        </p:grpSpPr>
        <p:sp>
          <p:nvSpPr>
            <p:cNvPr id="6" name="object 6"/>
            <p:cNvSpPr/>
            <p:nvPr/>
          </p:nvSpPr>
          <p:spPr>
            <a:xfrm>
              <a:off x="2239604" y="4871745"/>
              <a:ext cx="545465" cy="510540"/>
            </a:xfrm>
            <a:custGeom>
              <a:avLst/>
              <a:gdLst/>
              <a:ahLst/>
              <a:cxnLst/>
              <a:rect l="l" t="t" r="r" b="b"/>
              <a:pathLst>
                <a:path w="545464" h="510539">
                  <a:moveTo>
                    <a:pt x="542239" y="503745"/>
                  </a:moveTo>
                  <a:lnTo>
                    <a:pt x="538060" y="506958"/>
                  </a:lnTo>
                  <a:lnTo>
                    <a:pt x="537603" y="509955"/>
                  </a:lnTo>
                  <a:lnTo>
                    <a:pt x="543217" y="509562"/>
                  </a:lnTo>
                  <a:lnTo>
                    <a:pt x="545236" y="507860"/>
                  </a:lnTo>
                  <a:lnTo>
                    <a:pt x="545071" y="504164"/>
                  </a:lnTo>
                  <a:lnTo>
                    <a:pt x="542239" y="503745"/>
                  </a:lnTo>
                  <a:close/>
                </a:path>
                <a:path w="545464" h="510539">
                  <a:moveTo>
                    <a:pt x="1943" y="0"/>
                  </a:moveTo>
                  <a:lnTo>
                    <a:pt x="1015" y="1435"/>
                  </a:lnTo>
                  <a:lnTo>
                    <a:pt x="0" y="3822"/>
                  </a:lnTo>
                  <a:lnTo>
                    <a:pt x="393" y="5295"/>
                  </a:lnTo>
                  <a:lnTo>
                    <a:pt x="1015" y="5791"/>
                  </a:lnTo>
                  <a:lnTo>
                    <a:pt x="3149" y="5715"/>
                  </a:lnTo>
                  <a:lnTo>
                    <a:pt x="6108" y="4584"/>
                  </a:lnTo>
                  <a:lnTo>
                    <a:pt x="7010" y="3289"/>
                  </a:lnTo>
                  <a:lnTo>
                    <a:pt x="3403" y="215"/>
                  </a:lnTo>
                  <a:lnTo>
                    <a:pt x="1943" y="0"/>
                  </a:lnTo>
                  <a:close/>
                </a:path>
              </a:pathLst>
            </a:custGeom>
            <a:solidFill>
              <a:srgbClr val="DADADA"/>
            </a:solidFill>
          </p:spPr>
          <p:txBody>
            <a:bodyPr wrap="square" lIns="0" tIns="0" rIns="0" bIns="0" rtlCol="0"/>
            <a:lstStyle/>
            <a:p>
              <a:endParaRPr/>
            </a:p>
          </p:txBody>
        </p:sp>
        <p:sp>
          <p:nvSpPr>
            <p:cNvPr id="7" name="object 7"/>
            <p:cNvSpPr/>
            <p:nvPr/>
          </p:nvSpPr>
          <p:spPr>
            <a:xfrm>
              <a:off x="2239604" y="4871745"/>
              <a:ext cx="545465" cy="510540"/>
            </a:xfrm>
            <a:custGeom>
              <a:avLst/>
              <a:gdLst/>
              <a:ahLst/>
              <a:cxnLst/>
              <a:rect l="l" t="t" r="r" b="b"/>
              <a:pathLst>
                <a:path w="545464" h="510539">
                  <a:moveTo>
                    <a:pt x="545071" y="504164"/>
                  </a:moveTo>
                  <a:lnTo>
                    <a:pt x="542239" y="503745"/>
                  </a:lnTo>
                  <a:lnTo>
                    <a:pt x="538060" y="506958"/>
                  </a:lnTo>
                  <a:lnTo>
                    <a:pt x="537603" y="509955"/>
                  </a:lnTo>
                  <a:lnTo>
                    <a:pt x="543217" y="509562"/>
                  </a:lnTo>
                  <a:lnTo>
                    <a:pt x="545236" y="507860"/>
                  </a:lnTo>
                  <a:lnTo>
                    <a:pt x="545071" y="504164"/>
                  </a:lnTo>
                  <a:close/>
                </a:path>
                <a:path w="545464" h="510539">
                  <a:moveTo>
                    <a:pt x="3403" y="215"/>
                  </a:moveTo>
                  <a:lnTo>
                    <a:pt x="1943" y="0"/>
                  </a:lnTo>
                  <a:lnTo>
                    <a:pt x="1015" y="1435"/>
                  </a:lnTo>
                  <a:lnTo>
                    <a:pt x="0" y="3822"/>
                  </a:lnTo>
                  <a:lnTo>
                    <a:pt x="393" y="5295"/>
                  </a:lnTo>
                  <a:lnTo>
                    <a:pt x="1015" y="5791"/>
                  </a:lnTo>
                  <a:lnTo>
                    <a:pt x="3149" y="5715"/>
                  </a:lnTo>
                  <a:lnTo>
                    <a:pt x="6108" y="4584"/>
                  </a:lnTo>
                  <a:lnTo>
                    <a:pt x="7010" y="3289"/>
                  </a:lnTo>
                  <a:lnTo>
                    <a:pt x="5359" y="1879"/>
                  </a:lnTo>
                  <a:lnTo>
                    <a:pt x="3403" y="215"/>
                  </a:lnTo>
                  <a:close/>
                </a:path>
              </a:pathLst>
            </a:custGeom>
            <a:ln w="5168">
              <a:solidFill>
                <a:srgbClr val="FFFFFF"/>
              </a:solidFill>
            </a:ln>
          </p:spPr>
          <p:txBody>
            <a:bodyPr wrap="square" lIns="0" tIns="0" rIns="0" bIns="0" rtlCol="0"/>
            <a:lstStyle/>
            <a:p>
              <a:endParaRPr/>
            </a:p>
          </p:txBody>
        </p:sp>
      </p:grpSp>
      <p:sp>
        <p:nvSpPr>
          <p:cNvPr id="8" name="object 8"/>
          <p:cNvSpPr/>
          <p:nvPr/>
        </p:nvSpPr>
        <p:spPr>
          <a:xfrm>
            <a:off x="6577034" y="5693007"/>
            <a:ext cx="38100" cy="33020"/>
          </a:xfrm>
          <a:custGeom>
            <a:avLst/>
            <a:gdLst/>
            <a:ahLst/>
            <a:cxnLst/>
            <a:rect l="l" t="t" r="r" b="b"/>
            <a:pathLst>
              <a:path w="38100" h="33020">
                <a:moveTo>
                  <a:pt x="13550" y="0"/>
                </a:moveTo>
                <a:lnTo>
                  <a:pt x="4876" y="2514"/>
                </a:lnTo>
                <a:lnTo>
                  <a:pt x="1054" y="8877"/>
                </a:lnTo>
                <a:lnTo>
                  <a:pt x="0" y="12509"/>
                </a:lnTo>
                <a:lnTo>
                  <a:pt x="4813" y="22783"/>
                </a:lnTo>
                <a:lnTo>
                  <a:pt x="8089" y="26441"/>
                </a:lnTo>
                <a:lnTo>
                  <a:pt x="20218" y="31915"/>
                </a:lnTo>
                <a:lnTo>
                  <a:pt x="26352" y="32600"/>
                </a:lnTo>
                <a:lnTo>
                  <a:pt x="35153" y="30683"/>
                </a:lnTo>
                <a:lnTo>
                  <a:pt x="36715" y="26708"/>
                </a:lnTo>
                <a:lnTo>
                  <a:pt x="37731" y="17678"/>
                </a:lnTo>
                <a:lnTo>
                  <a:pt x="31521" y="10109"/>
                </a:lnTo>
                <a:lnTo>
                  <a:pt x="26708" y="2666"/>
                </a:lnTo>
                <a:lnTo>
                  <a:pt x="22644" y="939"/>
                </a:lnTo>
                <a:lnTo>
                  <a:pt x="13550" y="0"/>
                </a:lnTo>
                <a:close/>
              </a:path>
            </a:pathLst>
          </a:custGeom>
          <a:solidFill>
            <a:srgbClr val="DADADA"/>
          </a:solidFill>
        </p:spPr>
        <p:txBody>
          <a:bodyPr wrap="square" lIns="0" tIns="0" rIns="0" bIns="0" rtlCol="0"/>
          <a:lstStyle/>
          <a:p>
            <a:endParaRPr/>
          </a:p>
        </p:txBody>
      </p:sp>
      <p:grpSp>
        <p:nvGrpSpPr>
          <p:cNvPr id="9" name="object 9"/>
          <p:cNvGrpSpPr/>
          <p:nvPr/>
        </p:nvGrpSpPr>
        <p:grpSpPr>
          <a:xfrm>
            <a:off x="2045268" y="1957862"/>
            <a:ext cx="4292600" cy="4672330"/>
            <a:chOff x="2045268" y="1957862"/>
            <a:chExt cx="4292600" cy="4672330"/>
          </a:xfrm>
        </p:grpSpPr>
        <p:sp>
          <p:nvSpPr>
            <p:cNvPr id="10" name="object 10"/>
            <p:cNvSpPr/>
            <p:nvPr/>
          </p:nvSpPr>
          <p:spPr>
            <a:xfrm>
              <a:off x="5831217" y="5134425"/>
              <a:ext cx="450215" cy="866140"/>
            </a:xfrm>
            <a:custGeom>
              <a:avLst/>
              <a:gdLst/>
              <a:ahLst/>
              <a:cxnLst/>
              <a:rect l="l" t="t" r="r" b="b"/>
              <a:pathLst>
                <a:path w="450214" h="866139">
                  <a:moveTo>
                    <a:pt x="125437" y="245109"/>
                  </a:moveTo>
                  <a:lnTo>
                    <a:pt x="122415" y="245109"/>
                  </a:lnTo>
                  <a:lnTo>
                    <a:pt x="118935" y="246379"/>
                  </a:lnTo>
                  <a:lnTo>
                    <a:pt x="111302" y="253999"/>
                  </a:lnTo>
                  <a:lnTo>
                    <a:pt x="105752" y="257809"/>
                  </a:lnTo>
                  <a:lnTo>
                    <a:pt x="102895" y="259079"/>
                  </a:lnTo>
                  <a:lnTo>
                    <a:pt x="80632" y="260349"/>
                  </a:lnTo>
                  <a:lnTo>
                    <a:pt x="75920" y="261619"/>
                  </a:lnTo>
                  <a:lnTo>
                    <a:pt x="73825" y="262889"/>
                  </a:lnTo>
                  <a:lnTo>
                    <a:pt x="72872" y="265430"/>
                  </a:lnTo>
                  <a:lnTo>
                    <a:pt x="72288" y="274319"/>
                  </a:lnTo>
                  <a:lnTo>
                    <a:pt x="73393" y="287019"/>
                  </a:lnTo>
                  <a:lnTo>
                    <a:pt x="72516" y="292099"/>
                  </a:lnTo>
                  <a:lnTo>
                    <a:pt x="44970" y="336549"/>
                  </a:lnTo>
                  <a:lnTo>
                    <a:pt x="42748" y="347980"/>
                  </a:lnTo>
                  <a:lnTo>
                    <a:pt x="45872" y="355599"/>
                  </a:lnTo>
                  <a:lnTo>
                    <a:pt x="47116" y="361949"/>
                  </a:lnTo>
                  <a:lnTo>
                    <a:pt x="46685" y="370839"/>
                  </a:lnTo>
                  <a:lnTo>
                    <a:pt x="48767" y="393699"/>
                  </a:lnTo>
                  <a:lnTo>
                    <a:pt x="53047" y="407669"/>
                  </a:lnTo>
                  <a:lnTo>
                    <a:pt x="57403" y="414019"/>
                  </a:lnTo>
                  <a:lnTo>
                    <a:pt x="60782" y="422909"/>
                  </a:lnTo>
                  <a:lnTo>
                    <a:pt x="61569" y="430530"/>
                  </a:lnTo>
                  <a:lnTo>
                    <a:pt x="60845" y="440689"/>
                  </a:lnTo>
                  <a:lnTo>
                    <a:pt x="61137" y="444499"/>
                  </a:lnTo>
                  <a:lnTo>
                    <a:pt x="70332" y="458469"/>
                  </a:lnTo>
                  <a:lnTo>
                    <a:pt x="74231" y="466089"/>
                  </a:lnTo>
                  <a:lnTo>
                    <a:pt x="74472" y="474979"/>
                  </a:lnTo>
                  <a:lnTo>
                    <a:pt x="73190" y="482600"/>
                  </a:lnTo>
                  <a:lnTo>
                    <a:pt x="71475" y="497839"/>
                  </a:lnTo>
                  <a:lnTo>
                    <a:pt x="69989" y="505459"/>
                  </a:lnTo>
                  <a:lnTo>
                    <a:pt x="67957" y="513079"/>
                  </a:lnTo>
                  <a:lnTo>
                    <a:pt x="61201" y="528319"/>
                  </a:lnTo>
                  <a:lnTo>
                    <a:pt x="53568" y="538479"/>
                  </a:lnTo>
                  <a:lnTo>
                    <a:pt x="50190" y="546100"/>
                  </a:lnTo>
                  <a:lnTo>
                    <a:pt x="40741" y="558800"/>
                  </a:lnTo>
                  <a:lnTo>
                    <a:pt x="37274" y="572769"/>
                  </a:lnTo>
                  <a:lnTo>
                    <a:pt x="33820" y="579119"/>
                  </a:lnTo>
                  <a:lnTo>
                    <a:pt x="27812" y="584200"/>
                  </a:lnTo>
                  <a:lnTo>
                    <a:pt x="20307" y="586740"/>
                  </a:lnTo>
                  <a:lnTo>
                    <a:pt x="15239" y="590550"/>
                  </a:lnTo>
                  <a:lnTo>
                    <a:pt x="11264" y="609600"/>
                  </a:lnTo>
                  <a:lnTo>
                    <a:pt x="9550" y="613410"/>
                  </a:lnTo>
                  <a:lnTo>
                    <a:pt x="7023" y="615950"/>
                  </a:lnTo>
                  <a:lnTo>
                    <a:pt x="5333" y="619760"/>
                  </a:lnTo>
                  <a:lnTo>
                    <a:pt x="4673" y="623569"/>
                  </a:lnTo>
                  <a:lnTo>
                    <a:pt x="2082" y="628650"/>
                  </a:lnTo>
                  <a:lnTo>
                    <a:pt x="584" y="636269"/>
                  </a:lnTo>
                  <a:lnTo>
                    <a:pt x="0" y="650240"/>
                  </a:lnTo>
                  <a:lnTo>
                    <a:pt x="482" y="657860"/>
                  </a:lnTo>
                  <a:lnTo>
                    <a:pt x="4521" y="678179"/>
                  </a:lnTo>
                  <a:lnTo>
                    <a:pt x="6248" y="684529"/>
                  </a:lnTo>
                  <a:lnTo>
                    <a:pt x="8762" y="690879"/>
                  </a:lnTo>
                  <a:lnTo>
                    <a:pt x="19456" y="703579"/>
                  </a:lnTo>
                  <a:lnTo>
                    <a:pt x="22263" y="709929"/>
                  </a:lnTo>
                  <a:lnTo>
                    <a:pt x="23710" y="717550"/>
                  </a:lnTo>
                  <a:lnTo>
                    <a:pt x="27495" y="725169"/>
                  </a:lnTo>
                  <a:lnTo>
                    <a:pt x="28955" y="732790"/>
                  </a:lnTo>
                  <a:lnTo>
                    <a:pt x="25399" y="739140"/>
                  </a:lnTo>
                  <a:lnTo>
                    <a:pt x="24231" y="746760"/>
                  </a:lnTo>
                  <a:lnTo>
                    <a:pt x="25234" y="762000"/>
                  </a:lnTo>
                  <a:lnTo>
                    <a:pt x="24891" y="770890"/>
                  </a:lnTo>
                  <a:lnTo>
                    <a:pt x="25704" y="783590"/>
                  </a:lnTo>
                  <a:lnTo>
                    <a:pt x="26809" y="787399"/>
                  </a:lnTo>
                  <a:lnTo>
                    <a:pt x="37033" y="798830"/>
                  </a:lnTo>
                  <a:lnTo>
                    <a:pt x="40639" y="805180"/>
                  </a:lnTo>
                  <a:lnTo>
                    <a:pt x="42760" y="815339"/>
                  </a:lnTo>
                  <a:lnTo>
                    <a:pt x="45643" y="820419"/>
                  </a:lnTo>
                  <a:lnTo>
                    <a:pt x="46786" y="824230"/>
                  </a:lnTo>
                  <a:lnTo>
                    <a:pt x="48475" y="829310"/>
                  </a:lnTo>
                  <a:lnTo>
                    <a:pt x="51130" y="830580"/>
                  </a:lnTo>
                  <a:lnTo>
                    <a:pt x="62217" y="836930"/>
                  </a:lnTo>
                  <a:lnTo>
                    <a:pt x="67805" y="844550"/>
                  </a:lnTo>
                  <a:lnTo>
                    <a:pt x="71602" y="845819"/>
                  </a:lnTo>
                  <a:lnTo>
                    <a:pt x="75768" y="847089"/>
                  </a:lnTo>
                  <a:lnTo>
                    <a:pt x="89598" y="848360"/>
                  </a:lnTo>
                  <a:lnTo>
                    <a:pt x="96888" y="850900"/>
                  </a:lnTo>
                  <a:lnTo>
                    <a:pt x="115722" y="864869"/>
                  </a:lnTo>
                  <a:lnTo>
                    <a:pt x="121348" y="866139"/>
                  </a:lnTo>
                  <a:lnTo>
                    <a:pt x="140182" y="866139"/>
                  </a:lnTo>
                  <a:lnTo>
                    <a:pt x="146202" y="863600"/>
                  </a:lnTo>
                  <a:lnTo>
                    <a:pt x="151650" y="859789"/>
                  </a:lnTo>
                  <a:lnTo>
                    <a:pt x="165887" y="852169"/>
                  </a:lnTo>
                  <a:lnTo>
                    <a:pt x="180708" y="844550"/>
                  </a:lnTo>
                  <a:lnTo>
                    <a:pt x="194906" y="840739"/>
                  </a:lnTo>
                  <a:lnTo>
                    <a:pt x="209562" y="840739"/>
                  </a:lnTo>
                  <a:lnTo>
                    <a:pt x="216192" y="839469"/>
                  </a:lnTo>
                  <a:lnTo>
                    <a:pt x="250075" y="800099"/>
                  </a:lnTo>
                  <a:lnTo>
                    <a:pt x="253872" y="783590"/>
                  </a:lnTo>
                  <a:lnTo>
                    <a:pt x="256298" y="777240"/>
                  </a:lnTo>
                  <a:lnTo>
                    <a:pt x="259727" y="772160"/>
                  </a:lnTo>
                  <a:lnTo>
                    <a:pt x="267842" y="755650"/>
                  </a:lnTo>
                  <a:lnTo>
                    <a:pt x="269760" y="746760"/>
                  </a:lnTo>
                  <a:lnTo>
                    <a:pt x="270725" y="739140"/>
                  </a:lnTo>
                  <a:lnTo>
                    <a:pt x="279145" y="713740"/>
                  </a:lnTo>
                  <a:lnTo>
                    <a:pt x="283171" y="697229"/>
                  </a:lnTo>
                  <a:lnTo>
                    <a:pt x="286550" y="681990"/>
                  </a:lnTo>
                  <a:lnTo>
                    <a:pt x="289674" y="662940"/>
                  </a:lnTo>
                  <a:lnTo>
                    <a:pt x="291299" y="657860"/>
                  </a:lnTo>
                  <a:lnTo>
                    <a:pt x="306336" y="622300"/>
                  </a:lnTo>
                  <a:lnTo>
                    <a:pt x="317220" y="590550"/>
                  </a:lnTo>
                  <a:lnTo>
                    <a:pt x="324561" y="561340"/>
                  </a:lnTo>
                  <a:lnTo>
                    <a:pt x="333171" y="533400"/>
                  </a:lnTo>
                  <a:lnTo>
                    <a:pt x="339483" y="516889"/>
                  </a:lnTo>
                  <a:lnTo>
                    <a:pt x="345033" y="500379"/>
                  </a:lnTo>
                  <a:lnTo>
                    <a:pt x="352539" y="473709"/>
                  </a:lnTo>
                  <a:lnTo>
                    <a:pt x="361403" y="447039"/>
                  </a:lnTo>
                  <a:lnTo>
                    <a:pt x="376135" y="410209"/>
                  </a:lnTo>
                  <a:lnTo>
                    <a:pt x="387400" y="368299"/>
                  </a:lnTo>
                  <a:lnTo>
                    <a:pt x="388378" y="354330"/>
                  </a:lnTo>
                  <a:lnTo>
                    <a:pt x="384873" y="332739"/>
                  </a:lnTo>
                  <a:lnTo>
                    <a:pt x="385622" y="326389"/>
                  </a:lnTo>
                  <a:lnTo>
                    <a:pt x="391261" y="313689"/>
                  </a:lnTo>
                  <a:lnTo>
                    <a:pt x="394715" y="307339"/>
                  </a:lnTo>
                  <a:lnTo>
                    <a:pt x="397306" y="304799"/>
                  </a:lnTo>
                  <a:lnTo>
                    <a:pt x="403732" y="302259"/>
                  </a:lnTo>
                  <a:lnTo>
                    <a:pt x="405434" y="299719"/>
                  </a:lnTo>
                  <a:lnTo>
                    <a:pt x="403644" y="295909"/>
                  </a:lnTo>
                  <a:lnTo>
                    <a:pt x="403351" y="292099"/>
                  </a:lnTo>
                  <a:lnTo>
                    <a:pt x="408165" y="285749"/>
                  </a:lnTo>
                  <a:lnTo>
                    <a:pt x="409892" y="278130"/>
                  </a:lnTo>
                  <a:lnTo>
                    <a:pt x="409397" y="264159"/>
                  </a:lnTo>
                  <a:lnTo>
                    <a:pt x="406603" y="257809"/>
                  </a:lnTo>
                  <a:lnTo>
                    <a:pt x="403872" y="255269"/>
                  </a:lnTo>
                  <a:lnTo>
                    <a:pt x="402031" y="252729"/>
                  </a:lnTo>
                  <a:lnTo>
                    <a:pt x="401996" y="250189"/>
                  </a:lnTo>
                  <a:lnTo>
                    <a:pt x="129857" y="250189"/>
                  </a:lnTo>
                  <a:lnTo>
                    <a:pt x="127368" y="248919"/>
                  </a:lnTo>
                  <a:lnTo>
                    <a:pt x="125437" y="245109"/>
                  </a:lnTo>
                  <a:close/>
                </a:path>
                <a:path w="450214" h="866139">
                  <a:moveTo>
                    <a:pt x="421360" y="292099"/>
                  </a:moveTo>
                  <a:lnTo>
                    <a:pt x="419049" y="293369"/>
                  </a:lnTo>
                  <a:lnTo>
                    <a:pt x="410946" y="307339"/>
                  </a:lnTo>
                  <a:lnTo>
                    <a:pt x="408965" y="316230"/>
                  </a:lnTo>
                  <a:lnTo>
                    <a:pt x="415963" y="304799"/>
                  </a:lnTo>
                  <a:lnTo>
                    <a:pt x="421360" y="292099"/>
                  </a:lnTo>
                  <a:close/>
                </a:path>
                <a:path w="450214" h="866139">
                  <a:moveTo>
                    <a:pt x="142278" y="246379"/>
                  </a:moveTo>
                  <a:lnTo>
                    <a:pt x="138823" y="246379"/>
                  </a:lnTo>
                  <a:lnTo>
                    <a:pt x="129857" y="250189"/>
                  </a:lnTo>
                  <a:lnTo>
                    <a:pt x="401996" y="250189"/>
                  </a:lnTo>
                  <a:lnTo>
                    <a:pt x="401961" y="247649"/>
                  </a:lnTo>
                  <a:lnTo>
                    <a:pt x="145808" y="247649"/>
                  </a:lnTo>
                  <a:lnTo>
                    <a:pt x="142278" y="246379"/>
                  </a:lnTo>
                  <a:close/>
                </a:path>
                <a:path w="450214" h="866139">
                  <a:moveTo>
                    <a:pt x="182689" y="231139"/>
                  </a:moveTo>
                  <a:lnTo>
                    <a:pt x="180632" y="231139"/>
                  </a:lnTo>
                  <a:lnTo>
                    <a:pt x="171081" y="233679"/>
                  </a:lnTo>
                  <a:lnTo>
                    <a:pt x="163715" y="234949"/>
                  </a:lnTo>
                  <a:lnTo>
                    <a:pt x="152145" y="236219"/>
                  </a:lnTo>
                  <a:lnTo>
                    <a:pt x="149745" y="237489"/>
                  </a:lnTo>
                  <a:lnTo>
                    <a:pt x="148437" y="240029"/>
                  </a:lnTo>
                  <a:lnTo>
                    <a:pt x="147459" y="243839"/>
                  </a:lnTo>
                  <a:lnTo>
                    <a:pt x="145808" y="247649"/>
                  </a:lnTo>
                  <a:lnTo>
                    <a:pt x="401961" y="247649"/>
                  </a:lnTo>
                  <a:lnTo>
                    <a:pt x="401891" y="242569"/>
                  </a:lnTo>
                  <a:lnTo>
                    <a:pt x="192722" y="242569"/>
                  </a:lnTo>
                  <a:lnTo>
                    <a:pt x="190385" y="241299"/>
                  </a:lnTo>
                  <a:lnTo>
                    <a:pt x="182689" y="231139"/>
                  </a:lnTo>
                  <a:close/>
                </a:path>
                <a:path w="450214" h="866139">
                  <a:moveTo>
                    <a:pt x="448776" y="212089"/>
                  </a:moveTo>
                  <a:lnTo>
                    <a:pt x="410794" y="212089"/>
                  </a:lnTo>
                  <a:lnTo>
                    <a:pt x="413232" y="213359"/>
                  </a:lnTo>
                  <a:lnTo>
                    <a:pt x="415366" y="220979"/>
                  </a:lnTo>
                  <a:lnTo>
                    <a:pt x="421195" y="234949"/>
                  </a:lnTo>
                  <a:lnTo>
                    <a:pt x="425805" y="241299"/>
                  </a:lnTo>
                  <a:lnTo>
                    <a:pt x="431431" y="245109"/>
                  </a:lnTo>
                  <a:lnTo>
                    <a:pt x="432942" y="245109"/>
                  </a:lnTo>
                  <a:lnTo>
                    <a:pt x="436257" y="241299"/>
                  </a:lnTo>
                  <a:lnTo>
                    <a:pt x="438086" y="238759"/>
                  </a:lnTo>
                  <a:lnTo>
                    <a:pt x="445109" y="223519"/>
                  </a:lnTo>
                  <a:lnTo>
                    <a:pt x="448776" y="212089"/>
                  </a:lnTo>
                  <a:close/>
                </a:path>
                <a:path w="450214" h="866139">
                  <a:moveTo>
                    <a:pt x="229501" y="198119"/>
                  </a:moveTo>
                  <a:lnTo>
                    <a:pt x="194805" y="222249"/>
                  </a:lnTo>
                  <a:lnTo>
                    <a:pt x="191134" y="232409"/>
                  </a:lnTo>
                  <a:lnTo>
                    <a:pt x="192074" y="236219"/>
                  </a:lnTo>
                  <a:lnTo>
                    <a:pt x="198323" y="241299"/>
                  </a:lnTo>
                  <a:lnTo>
                    <a:pt x="195706" y="242569"/>
                  </a:lnTo>
                  <a:lnTo>
                    <a:pt x="401891" y="242569"/>
                  </a:lnTo>
                  <a:lnTo>
                    <a:pt x="401053" y="236219"/>
                  </a:lnTo>
                  <a:lnTo>
                    <a:pt x="399186" y="228599"/>
                  </a:lnTo>
                  <a:lnTo>
                    <a:pt x="398119" y="219709"/>
                  </a:lnTo>
                  <a:lnTo>
                    <a:pt x="399008" y="217169"/>
                  </a:lnTo>
                  <a:lnTo>
                    <a:pt x="403974" y="213359"/>
                  </a:lnTo>
                  <a:lnTo>
                    <a:pt x="234797" y="213359"/>
                  </a:lnTo>
                  <a:lnTo>
                    <a:pt x="235115" y="210819"/>
                  </a:lnTo>
                  <a:lnTo>
                    <a:pt x="232663" y="199389"/>
                  </a:lnTo>
                  <a:lnTo>
                    <a:pt x="229501" y="198119"/>
                  </a:lnTo>
                  <a:close/>
                </a:path>
                <a:path w="450214" h="866139">
                  <a:moveTo>
                    <a:pt x="260438" y="165099"/>
                  </a:moveTo>
                  <a:lnTo>
                    <a:pt x="255015" y="168909"/>
                  </a:lnTo>
                  <a:lnTo>
                    <a:pt x="252933" y="172719"/>
                  </a:lnTo>
                  <a:lnTo>
                    <a:pt x="250558" y="180339"/>
                  </a:lnTo>
                  <a:lnTo>
                    <a:pt x="245414" y="186689"/>
                  </a:lnTo>
                  <a:lnTo>
                    <a:pt x="238861" y="194309"/>
                  </a:lnTo>
                  <a:lnTo>
                    <a:pt x="238925" y="196849"/>
                  </a:lnTo>
                  <a:lnTo>
                    <a:pt x="239775" y="199389"/>
                  </a:lnTo>
                  <a:lnTo>
                    <a:pt x="241515" y="203199"/>
                  </a:lnTo>
                  <a:lnTo>
                    <a:pt x="241401" y="207009"/>
                  </a:lnTo>
                  <a:lnTo>
                    <a:pt x="239280" y="212089"/>
                  </a:lnTo>
                  <a:lnTo>
                    <a:pt x="236854" y="213359"/>
                  </a:lnTo>
                  <a:lnTo>
                    <a:pt x="403974" y="213359"/>
                  </a:lnTo>
                  <a:lnTo>
                    <a:pt x="410794" y="212089"/>
                  </a:lnTo>
                  <a:lnTo>
                    <a:pt x="448776" y="212089"/>
                  </a:lnTo>
                  <a:lnTo>
                    <a:pt x="449999" y="208279"/>
                  </a:lnTo>
                  <a:lnTo>
                    <a:pt x="447408" y="194309"/>
                  </a:lnTo>
                  <a:lnTo>
                    <a:pt x="442340" y="185419"/>
                  </a:lnTo>
                  <a:lnTo>
                    <a:pt x="262877" y="185419"/>
                  </a:lnTo>
                  <a:lnTo>
                    <a:pt x="259816" y="184149"/>
                  </a:lnTo>
                  <a:lnTo>
                    <a:pt x="260629" y="179069"/>
                  </a:lnTo>
                  <a:lnTo>
                    <a:pt x="262610" y="176529"/>
                  </a:lnTo>
                  <a:lnTo>
                    <a:pt x="264007" y="172719"/>
                  </a:lnTo>
                  <a:lnTo>
                    <a:pt x="263296" y="168909"/>
                  </a:lnTo>
                  <a:lnTo>
                    <a:pt x="262051" y="166369"/>
                  </a:lnTo>
                  <a:lnTo>
                    <a:pt x="260438" y="165099"/>
                  </a:lnTo>
                  <a:close/>
                </a:path>
                <a:path w="450214" h="866139">
                  <a:moveTo>
                    <a:pt x="287299" y="161289"/>
                  </a:moveTo>
                  <a:lnTo>
                    <a:pt x="281292" y="161289"/>
                  </a:lnTo>
                  <a:lnTo>
                    <a:pt x="277685" y="163829"/>
                  </a:lnTo>
                  <a:lnTo>
                    <a:pt x="274827" y="167639"/>
                  </a:lnTo>
                  <a:lnTo>
                    <a:pt x="269989" y="175259"/>
                  </a:lnTo>
                  <a:lnTo>
                    <a:pt x="265785" y="184149"/>
                  </a:lnTo>
                  <a:lnTo>
                    <a:pt x="262877" y="185419"/>
                  </a:lnTo>
                  <a:lnTo>
                    <a:pt x="442340" y="185419"/>
                  </a:lnTo>
                  <a:lnTo>
                    <a:pt x="439445" y="180339"/>
                  </a:lnTo>
                  <a:lnTo>
                    <a:pt x="434581" y="167639"/>
                  </a:lnTo>
                  <a:lnTo>
                    <a:pt x="434058" y="163829"/>
                  </a:lnTo>
                  <a:lnTo>
                    <a:pt x="293141" y="163829"/>
                  </a:lnTo>
                  <a:lnTo>
                    <a:pt x="287299" y="161289"/>
                  </a:lnTo>
                  <a:close/>
                </a:path>
                <a:path w="450214" h="866139">
                  <a:moveTo>
                    <a:pt x="297853" y="95249"/>
                  </a:moveTo>
                  <a:lnTo>
                    <a:pt x="294246" y="96519"/>
                  </a:lnTo>
                  <a:lnTo>
                    <a:pt x="291693" y="100329"/>
                  </a:lnTo>
                  <a:lnTo>
                    <a:pt x="288899" y="104139"/>
                  </a:lnTo>
                  <a:lnTo>
                    <a:pt x="288137" y="109219"/>
                  </a:lnTo>
                  <a:lnTo>
                    <a:pt x="289242" y="111759"/>
                  </a:lnTo>
                  <a:lnTo>
                    <a:pt x="295097" y="118109"/>
                  </a:lnTo>
                  <a:lnTo>
                    <a:pt x="294322" y="120649"/>
                  </a:lnTo>
                  <a:lnTo>
                    <a:pt x="292696" y="121919"/>
                  </a:lnTo>
                  <a:lnTo>
                    <a:pt x="292569" y="125729"/>
                  </a:lnTo>
                  <a:lnTo>
                    <a:pt x="281254" y="144779"/>
                  </a:lnTo>
                  <a:lnTo>
                    <a:pt x="283629" y="154939"/>
                  </a:lnTo>
                  <a:lnTo>
                    <a:pt x="293141" y="163829"/>
                  </a:lnTo>
                  <a:lnTo>
                    <a:pt x="434058" y="163829"/>
                  </a:lnTo>
                  <a:lnTo>
                    <a:pt x="432663" y="153669"/>
                  </a:lnTo>
                  <a:lnTo>
                    <a:pt x="430745" y="123189"/>
                  </a:lnTo>
                  <a:lnTo>
                    <a:pt x="426399" y="102869"/>
                  </a:lnTo>
                  <a:lnTo>
                    <a:pt x="307022" y="102869"/>
                  </a:lnTo>
                  <a:lnTo>
                    <a:pt x="300723" y="97789"/>
                  </a:lnTo>
                  <a:lnTo>
                    <a:pt x="297853" y="95249"/>
                  </a:lnTo>
                  <a:close/>
                </a:path>
                <a:path w="450214" h="866139">
                  <a:moveTo>
                    <a:pt x="345427" y="22859"/>
                  </a:moveTo>
                  <a:lnTo>
                    <a:pt x="344347" y="25399"/>
                  </a:lnTo>
                  <a:lnTo>
                    <a:pt x="348538" y="33020"/>
                  </a:lnTo>
                  <a:lnTo>
                    <a:pt x="351053" y="40639"/>
                  </a:lnTo>
                  <a:lnTo>
                    <a:pt x="352615" y="48259"/>
                  </a:lnTo>
                  <a:lnTo>
                    <a:pt x="352056" y="54609"/>
                  </a:lnTo>
                  <a:lnTo>
                    <a:pt x="344970" y="74929"/>
                  </a:lnTo>
                  <a:lnTo>
                    <a:pt x="334060" y="85089"/>
                  </a:lnTo>
                  <a:lnTo>
                    <a:pt x="326910" y="87629"/>
                  </a:lnTo>
                  <a:lnTo>
                    <a:pt x="320598" y="91439"/>
                  </a:lnTo>
                  <a:lnTo>
                    <a:pt x="316407" y="97789"/>
                  </a:lnTo>
                  <a:lnTo>
                    <a:pt x="311276" y="102869"/>
                  </a:lnTo>
                  <a:lnTo>
                    <a:pt x="426399" y="102869"/>
                  </a:lnTo>
                  <a:lnTo>
                    <a:pt x="424497" y="93979"/>
                  </a:lnTo>
                  <a:lnTo>
                    <a:pt x="417880" y="74929"/>
                  </a:lnTo>
                  <a:lnTo>
                    <a:pt x="416026" y="62229"/>
                  </a:lnTo>
                  <a:lnTo>
                    <a:pt x="412229" y="55879"/>
                  </a:lnTo>
                  <a:lnTo>
                    <a:pt x="407771" y="50799"/>
                  </a:lnTo>
                  <a:lnTo>
                    <a:pt x="397370" y="35559"/>
                  </a:lnTo>
                  <a:lnTo>
                    <a:pt x="394030" y="29209"/>
                  </a:lnTo>
                  <a:lnTo>
                    <a:pt x="391744" y="24129"/>
                  </a:lnTo>
                  <a:lnTo>
                    <a:pt x="351396" y="24129"/>
                  </a:lnTo>
                  <a:lnTo>
                    <a:pt x="345427" y="22859"/>
                  </a:lnTo>
                  <a:close/>
                </a:path>
                <a:path w="450214" h="866139">
                  <a:moveTo>
                    <a:pt x="314617" y="71119"/>
                  </a:moveTo>
                  <a:lnTo>
                    <a:pt x="312178" y="71119"/>
                  </a:lnTo>
                  <a:lnTo>
                    <a:pt x="311302" y="73659"/>
                  </a:lnTo>
                  <a:lnTo>
                    <a:pt x="307276" y="74929"/>
                  </a:lnTo>
                  <a:lnTo>
                    <a:pt x="308559" y="82549"/>
                  </a:lnTo>
                  <a:lnTo>
                    <a:pt x="316763" y="83819"/>
                  </a:lnTo>
                  <a:lnTo>
                    <a:pt x="316674" y="81279"/>
                  </a:lnTo>
                  <a:lnTo>
                    <a:pt x="317233" y="77469"/>
                  </a:lnTo>
                  <a:lnTo>
                    <a:pt x="314617" y="71119"/>
                  </a:lnTo>
                  <a:close/>
                </a:path>
                <a:path w="450214" h="866139">
                  <a:moveTo>
                    <a:pt x="374053" y="0"/>
                  </a:moveTo>
                  <a:lnTo>
                    <a:pt x="370535" y="0"/>
                  </a:lnTo>
                  <a:lnTo>
                    <a:pt x="359879" y="15239"/>
                  </a:lnTo>
                  <a:lnTo>
                    <a:pt x="353390" y="22859"/>
                  </a:lnTo>
                  <a:lnTo>
                    <a:pt x="351396" y="24129"/>
                  </a:lnTo>
                  <a:lnTo>
                    <a:pt x="391744" y="24129"/>
                  </a:lnTo>
                  <a:lnTo>
                    <a:pt x="391172" y="22859"/>
                  </a:lnTo>
                  <a:lnTo>
                    <a:pt x="387527" y="16509"/>
                  </a:lnTo>
                  <a:lnTo>
                    <a:pt x="380314" y="10159"/>
                  </a:lnTo>
                  <a:lnTo>
                    <a:pt x="378205" y="7620"/>
                  </a:lnTo>
                  <a:lnTo>
                    <a:pt x="377075" y="2539"/>
                  </a:lnTo>
                  <a:lnTo>
                    <a:pt x="374053" y="0"/>
                  </a:lnTo>
                  <a:close/>
                </a:path>
              </a:pathLst>
            </a:custGeom>
            <a:solidFill>
              <a:srgbClr val="DADADA"/>
            </a:solidFill>
          </p:spPr>
          <p:txBody>
            <a:bodyPr wrap="square" lIns="0" tIns="0" rIns="0" bIns="0" rtlCol="0"/>
            <a:lstStyle/>
            <a:p>
              <a:endParaRPr/>
            </a:p>
          </p:txBody>
        </p:sp>
        <p:sp>
          <p:nvSpPr>
            <p:cNvPr id="11" name="object 11"/>
            <p:cNvSpPr/>
            <p:nvPr/>
          </p:nvSpPr>
          <p:spPr>
            <a:xfrm>
              <a:off x="6138494" y="5204352"/>
              <a:ext cx="114300" cy="246379"/>
            </a:xfrm>
            <a:custGeom>
              <a:avLst/>
              <a:gdLst/>
              <a:ahLst/>
              <a:cxnLst/>
              <a:rect l="l" t="t" r="r" b="b"/>
              <a:pathLst>
                <a:path w="114300" h="246379">
                  <a:moveTo>
                    <a:pt x="9486" y="12725"/>
                  </a:moveTo>
                  <a:lnTo>
                    <a:pt x="9397" y="10426"/>
                  </a:lnTo>
                  <a:lnTo>
                    <a:pt x="9956" y="7010"/>
                  </a:lnTo>
                  <a:lnTo>
                    <a:pt x="7340" y="0"/>
                  </a:lnTo>
                  <a:lnTo>
                    <a:pt x="4902" y="393"/>
                  </a:lnTo>
                  <a:lnTo>
                    <a:pt x="4025" y="3632"/>
                  </a:lnTo>
                  <a:lnTo>
                    <a:pt x="0" y="3873"/>
                  </a:lnTo>
                  <a:lnTo>
                    <a:pt x="1282" y="11785"/>
                  </a:lnTo>
                  <a:lnTo>
                    <a:pt x="9486" y="12725"/>
                  </a:lnTo>
                  <a:close/>
                </a:path>
                <a:path w="114300" h="246379">
                  <a:moveTo>
                    <a:pt x="103670" y="236423"/>
                  </a:moveTo>
                  <a:lnTo>
                    <a:pt x="101688" y="246176"/>
                  </a:lnTo>
                  <a:lnTo>
                    <a:pt x="108686" y="234505"/>
                  </a:lnTo>
                  <a:lnTo>
                    <a:pt x="114084" y="221284"/>
                  </a:lnTo>
                  <a:lnTo>
                    <a:pt x="111772" y="222376"/>
                  </a:lnTo>
                  <a:lnTo>
                    <a:pt x="103670" y="236423"/>
                  </a:lnTo>
                  <a:close/>
                </a:path>
              </a:pathLst>
            </a:custGeom>
            <a:ln w="5168">
              <a:solidFill>
                <a:srgbClr val="FFFFFF"/>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5826726" y="5086835"/>
              <a:ext cx="86156" cy="67894"/>
            </a:xfrm>
            <a:prstGeom prst="rect">
              <a:avLst/>
            </a:prstGeom>
          </p:spPr>
        </p:pic>
        <p:pic>
          <p:nvPicPr>
            <p:cNvPr id="13" name="object 13"/>
            <p:cNvPicPr/>
            <p:nvPr/>
          </p:nvPicPr>
          <p:blipFill>
            <a:blip r:embed="rId5" cstate="print"/>
            <a:stretch>
              <a:fillRect/>
            </a:stretch>
          </p:blipFill>
          <p:spPr>
            <a:xfrm>
              <a:off x="2045268" y="1957862"/>
              <a:ext cx="4292445" cy="4672076"/>
            </a:xfrm>
            <a:prstGeom prst="rect">
              <a:avLst/>
            </a:prstGeom>
          </p:spPr>
        </p:pic>
      </p:grpSp>
      <p:pic>
        <p:nvPicPr>
          <p:cNvPr id="14" name="object 14"/>
          <p:cNvPicPr/>
          <p:nvPr/>
        </p:nvPicPr>
        <p:blipFill>
          <a:blip r:embed="rId6" cstate="print"/>
          <a:stretch>
            <a:fillRect/>
          </a:stretch>
        </p:blipFill>
        <p:spPr>
          <a:xfrm>
            <a:off x="1348054" y="3306295"/>
            <a:ext cx="170776" cy="155956"/>
          </a:xfrm>
          <a:prstGeom prst="rect">
            <a:avLst/>
          </a:prstGeom>
        </p:spPr>
      </p:pic>
      <p:sp>
        <p:nvSpPr>
          <p:cNvPr id="15" name="object 15"/>
          <p:cNvSpPr txBox="1"/>
          <p:nvPr/>
        </p:nvSpPr>
        <p:spPr>
          <a:xfrm>
            <a:off x="6662539" y="3547489"/>
            <a:ext cx="1149009" cy="729687"/>
          </a:xfrm>
          <a:prstGeom prst="rect">
            <a:avLst/>
          </a:prstGeom>
        </p:spPr>
        <p:txBody>
          <a:bodyPr vert="horz" wrap="square" lIns="0" tIns="11430" rIns="0" bIns="0" rtlCol="0">
            <a:spAutoFit/>
          </a:bodyPr>
          <a:lstStyle/>
          <a:p>
            <a:pPr marL="12700">
              <a:lnSpc>
                <a:spcPts val="1814"/>
              </a:lnSpc>
              <a:spcBef>
                <a:spcPts val="90"/>
              </a:spcBef>
            </a:pPr>
            <a:r>
              <a:rPr sz="1650" b="1" spc="105" dirty="0">
                <a:solidFill>
                  <a:srgbClr val="03765F"/>
                </a:solidFill>
                <a:latin typeface="Lato"/>
                <a:cs typeface="Lato"/>
              </a:rPr>
              <a:t>Ethiopia</a:t>
            </a:r>
            <a:endParaRPr sz="1650">
              <a:latin typeface="Lato"/>
              <a:cs typeface="Lato"/>
            </a:endParaRPr>
          </a:p>
          <a:p>
            <a:pPr marL="12700">
              <a:lnSpc>
                <a:spcPts val="2530"/>
              </a:lnSpc>
            </a:pPr>
            <a:r>
              <a:rPr sz="2300" b="1" spc="200" dirty="0">
                <a:solidFill>
                  <a:srgbClr val="03765F"/>
                </a:solidFill>
                <a:latin typeface="Lato"/>
                <a:cs typeface="Lato"/>
              </a:rPr>
              <a:t>401</a:t>
            </a:r>
            <a:endParaRPr sz="2300">
              <a:latin typeface="Lato"/>
              <a:cs typeface="Lato"/>
            </a:endParaRPr>
          </a:p>
          <a:p>
            <a:pPr marL="12700">
              <a:lnSpc>
                <a:spcPts val="1315"/>
              </a:lnSpc>
            </a:pPr>
            <a:r>
              <a:rPr sz="1150" i="1" spc="85" dirty="0">
                <a:latin typeface="Lato"/>
                <a:cs typeface="Lato"/>
              </a:rPr>
              <a:t>4,154</a:t>
            </a:r>
            <a:r>
              <a:rPr sz="1150" i="1" dirty="0">
                <a:latin typeface="Lato"/>
                <a:cs typeface="Lato"/>
              </a:rPr>
              <a:t> </a:t>
            </a:r>
            <a:r>
              <a:rPr sz="1150" i="1" spc="155" dirty="0">
                <a:latin typeface="Lato"/>
                <a:cs typeface="Lato"/>
              </a:rPr>
              <a:t>MW</a:t>
            </a:r>
            <a:endParaRPr sz="1150">
              <a:latin typeface="Lato"/>
              <a:cs typeface="Lato"/>
            </a:endParaRPr>
          </a:p>
        </p:txBody>
      </p:sp>
      <p:sp>
        <p:nvSpPr>
          <p:cNvPr id="16" name="object 16"/>
          <p:cNvSpPr/>
          <p:nvPr/>
        </p:nvSpPr>
        <p:spPr>
          <a:xfrm>
            <a:off x="5541779" y="3532323"/>
            <a:ext cx="2049145" cy="0"/>
          </a:xfrm>
          <a:custGeom>
            <a:avLst/>
            <a:gdLst/>
            <a:ahLst/>
            <a:cxnLst/>
            <a:rect l="l" t="t" r="r" b="b"/>
            <a:pathLst>
              <a:path w="2049145">
                <a:moveTo>
                  <a:pt x="0" y="0"/>
                </a:moveTo>
                <a:lnTo>
                  <a:pt x="2048700" y="0"/>
                </a:lnTo>
              </a:path>
            </a:pathLst>
          </a:custGeom>
          <a:ln w="10426">
            <a:solidFill>
              <a:srgbClr val="03765F"/>
            </a:solidFill>
          </a:ln>
        </p:spPr>
        <p:txBody>
          <a:bodyPr wrap="square" lIns="0" tIns="0" rIns="0" bIns="0" rtlCol="0"/>
          <a:lstStyle/>
          <a:p>
            <a:endParaRPr/>
          </a:p>
        </p:txBody>
      </p:sp>
      <p:sp>
        <p:nvSpPr>
          <p:cNvPr id="17" name="object 17"/>
          <p:cNvSpPr txBox="1"/>
          <p:nvPr/>
        </p:nvSpPr>
        <p:spPr>
          <a:xfrm>
            <a:off x="6662539" y="4527459"/>
            <a:ext cx="1092728" cy="729687"/>
          </a:xfrm>
          <a:prstGeom prst="rect">
            <a:avLst/>
          </a:prstGeom>
        </p:spPr>
        <p:txBody>
          <a:bodyPr vert="horz" wrap="square" lIns="0" tIns="11430" rIns="0" bIns="0" rtlCol="0">
            <a:spAutoFit/>
          </a:bodyPr>
          <a:lstStyle/>
          <a:p>
            <a:pPr marL="12700">
              <a:lnSpc>
                <a:spcPts val="1814"/>
              </a:lnSpc>
              <a:spcBef>
                <a:spcPts val="90"/>
              </a:spcBef>
            </a:pPr>
            <a:r>
              <a:rPr sz="1650" b="1" spc="145" dirty="0">
                <a:solidFill>
                  <a:srgbClr val="BADCD1"/>
                </a:solidFill>
                <a:latin typeface="Lato"/>
                <a:cs typeface="Lato"/>
              </a:rPr>
              <a:t>Rwanda</a:t>
            </a:r>
            <a:endParaRPr sz="1650" dirty="0">
              <a:latin typeface="Lato"/>
              <a:cs typeface="Lato"/>
            </a:endParaRPr>
          </a:p>
          <a:p>
            <a:pPr marL="12700">
              <a:lnSpc>
                <a:spcPts val="2530"/>
              </a:lnSpc>
            </a:pPr>
            <a:r>
              <a:rPr sz="2300" b="1" spc="200" dirty="0">
                <a:solidFill>
                  <a:srgbClr val="BADCD1"/>
                </a:solidFill>
                <a:latin typeface="Lato"/>
                <a:cs typeface="Lato"/>
              </a:rPr>
              <a:t>31</a:t>
            </a:r>
            <a:endParaRPr sz="2300" dirty="0">
              <a:latin typeface="Lato"/>
              <a:cs typeface="Lato"/>
            </a:endParaRPr>
          </a:p>
          <a:p>
            <a:pPr marL="12700">
              <a:lnSpc>
                <a:spcPts val="1315"/>
              </a:lnSpc>
            </a:pPr>
            <a:r>
              <a:rPr sz="1150" i="1" spc="100" dirty="0">
                <a:latin typeface="Lato"/>
                <a:cs typeface="Lato"/>
              </a:rPr>
              <a:t>156</a:t>
            </a:r>
            <a:r>
              <a:rPr sz="1150" i="1" spc="-5" dirty="0">
                <a:latin typeface="Lato"/>
                <a:cs typeface="Lato"/>
              </a:rPr>
              <a:t> </a:t>
            </a:r>
            <a:r>
              <a:rPr sz="1150" i="1" spc="155" dirty="0">
                <a:latin typeface="Lato"/>
                <a:cs typeface="Lato"/>
              </a:rPr>
              <a:t>MW</a:t>
            </a:r>
            <a:endParaRPr sz="1150" dirty="0">
              <a:latin typeface="Lato"/>
              <a:cs typeface="Lato"/>
            </a:endParaRPr>
          </a:p>
        </p:txBody>
      </p:sp>
      <p:sp>
        <p:nvSpPr>
          <p:cNvPr id="18" name="object 18"/>
          <p:cNvSpPr/>
          <p:nvPr/>
        </p:nvSpPr>
        <p:spPr>
          <a:xfrm>
            <a:off x="5032028" y="4512293"/>
            <a:ext cx="2559050" cy="0"/>
          </a:xfrm>
          <a:custGeom>
            <a:avLst/>
            <a:gdLst/>
            <a:ahLst/>
            <a:cxnLst/>
            <a:rect l="l" t="t" r="r" b="b"/>
            <a:pathLst>
              <a:path w="2559050">
                <a:moveTo>
                  <a:pt x="0" y="0"/>
                </a:moveTo>
                <a:lnTo>
                  <a:pt x="2558453" y="0"/>
                </a:lnTo>
              </a:path>
            </a:pathLst>
          </a:custGeom>
          <a:ln w="10426">
            <a:solidFill>
              <a:srgbClr val="BADCD1"/>
            </a:solidFill>
          </a:ln>
        </p:spPr>
        <p:txBody>
          <a:bodyPr wrap="square" lIns="0" tIns="0" rIns="0" bIns="0" rtlCol="0"/>
          <a:lstStyle/>
          <a:p>
            <a:endParaRPr/>
          </a:p>
        </p:txBody>
      </p:sp>
      <p:sp>
        <p:nvSpPr>
          <p:cNvPr id="19" name="object 19"/>
          <p:cNvSpPr txBox="1"/>
          <p:nvPr/>
        </p:nvSpPr>
        <p:spPr>
          <a:xfrm>
            <a:off x="567086" y="2321203"/>
            <a:ext cx="1153356" cy="729687"/>
          </a:xfrm>
          <a:prstGeom prst="rect">
            <a:avLst/>
          </a:prstGeom>
        </p:spPr>
        <p:txBody>
          <a:bodyPr vert="horz" wrap="square" lIns="0" tIns="11430" rIns="0" bIns="0" rtlCol="0">
            <a:spAutoFit/>
          </a:bodyPr>
          <a:lstStyle/>
          <a:p>
            <a:pPr marL="12700">
              <a:lnSpc>
                <a:spcPts val="1814"/>
              </a:lnSpc>
              <a:spcBef>
                <a:spcPts val="90"/>
              </a:spcBef>
            </a:pPr>
            <a:r>
              <a:rPr sz="1650" b="1" spc="135" dirty="0">
                <a:solidFill>
                  <a:srgbClr val="15AF97"/>
                </a:solidFill>
                <a:latin typeface="Lato"/>
                <a:cs typeface="Lato"/>
              </a:rPr>
              <a:t>Morocco</a:t>
            </a:r>
            <a:endParaRPr sz="1650" dirty="0">
              <a:latin typeface="Lato"/>
              <a:cs typeface="Lato"/>
            </a:endParaRPr>
          </a:p>
          <a:p>
            <a:pPr marL="12700">
              <a:lnSpc>
                <a:spcPts val="2530"/>
              </a:lnSpc>
            </a:pPr>
            <a:r>
              <a:rPr sz="2300" b="1" spc="200" dirty="0">
                <a:solidFill>
                  <a:srgbClr val="15AF97"/>
                </a:solidFill>
                <a:latin typeface="Lato"/>
                <a:cs typeface="Lato"/>
              </a:rPr>
              <a:t>136</a:t>
            </a:r>
            <a:endParaRPr sz="2300" dirty="0">
              <a:latin typeface="Lato"/>
              <a:cs typeface="Lato"/>
            </a:endParaRPr>
          </a:p>
          <a:p>
            <a:pPr marL="12700">
              <a:lnSpc>
                <a:spcPts val="1315"/>
              </a:lnSpc>
            </a:pPr>
            <a:r>
              <a:rPr sz="1150" i="1" spc="85" dirty="0">
                <a:latin typeface="Lato"/>
                <a:cs typeface="Lato"/>
              </a:rPr>
              <a:t>5,378</a:t>
            </a:r>
            <a:r>
              <a:rPr sz="1150" i="1" dirty="0">
                <a:latin typeface="Lato"/>
                <a:cs typeface="Lato"/>
              </a:rPr>
              <a:t> </a:t>
            </a:r>
            <a:r>
              <a:rPr sz="1150" i="1" spc="155" dirty="0">
                <a:latin typeface="Lato"/>
                <a:cs typeface="Lato"/>
              </a:rPr>
              <a:t>MW</a:t>
            </a:r>
            <a:endParaRPr sz="1150" dirty="0">
              <a:latin typeface="Lato"/>
              <a:cs typeface="Lato"/>
            </a:endParaRPr>
          </a:p>
        </p:txBody>
      </p:sp>
      <p:sp>
        <p:nvSpPr>
          <p:cNvPr id="20" name="object 20"/>
          <p:cNvSpPr/>
          <p:nvPr/>
        </p:nvSpPr>
        <p:spPr>
          <a:xfrm>
            <a:off x="579781" y="2306039"/>
            <a:ext cx="2049145" cy="0"/>
          </a:xfrm>
          <a:custGeom>
            <a:avLst/>
            <a:gdLst/>
            <a:ahLst/>
            <a:cxnLst/>
            <a:rect l="l" t="t" r="r" b="b"/>
            <a:pathLst>
              <a:path w="2049145">
                <a:moveTo>
                  <a:pt x="0" y="0"/>
                </a:moveTo>
                <a:lnTo>
                  <a:pt x="2048700" y="0"/>
                </a:lnTo>
              </a:path>
            </a:pathLst>
          </a:custGeom>
          <a:ln w="10426">
            <a:solidFill>
              <a:srgbClr val="15AF97"/>
            </a:solidFill>
          </a:ln>
        </p:spPr>
        <p:txBody>
          <a:bodyPr wrap="square" lIns="0" tIns="0" rIns="0" bIns="0" rtlCol="0"/>
          <a:lstStyle/>
          <a:p>
            <a:endParaRPr/>
          </a:p>
        </p:txBody>
      </p:sp>
      <p:sp>
        <p:nvSpPr>
          <p:cNvPr id="21" name="object 21"/>
          <p:cNvSpPr txBox="1"/>
          <p:nvPr/>
        </p:nvSpPr>
        <p:spPr>
          <a:xfrm>
            <a:off x="567086" y="3426275"/>
            <a:ext cx="951744" cy="742949"/>
          </a:xfrm>
          <a:prstGeom prst="rect">
            <a:avLst/>
          </a:prstGeom>
        </p:spPr>
        <p:txBody>
          <a:bodyPr vert="horz" wrap="square" lIns="0" tIns="11430" rIns="0" bIns="0" rtlCol="0">
            <a:spAutoFit/>
          </a:bodyPr>
          <a:lstStyle/>
          <a:p>
            <a:pPr marL="12700">
              <a:lnSpc>
                <a:spcPts val="1814"/>
              </a:lnSpc>
              <a:spcBef>
                <a:spcPts val="90"/>
              </a:spcBef>
            </a:pPr>
            <a:r>
              <a:rPr sz="1650" b="1" spc="114" dirty="0">
                <a:solidFill>
                  <a:srgbClr val="7FC3B1"/>
                </a:solidFill>
                <a:latin typeface="Lato"/>
                <a:cs typeface="Lato"/>
              </a:rPr>
              <a:t>Senegal</a:t>
            </a:r>
            <a:endParaRPr sz="1650" dirty="0">
              <a:latin typeface="Lato"/>
              <a:cs typeface="Lato"/>
            </a:endParaRPr>
          </a:p>
          <a:p>
            <a:pPr marL="12700">
              <a:lnSpc>
                <a:spcPts val="2530"/>
              </a:lnSpc>
            </a:pPr>
            <a:r>
              <a:rPr sz="2300" b="1" spc="200" dirty="0">
                <a:solidFill>
                  <a:srgbClr val="7FC3B1"/>
                </a:solidFill>
                <a:latin typeface="Lato"/>
                <a:cs typeface="Lato"/>
              </a:rPr>
              <a:t>40</a:t>
            </a:r>
            <a:endParaRPr sz="2300" dirty="0">
              <a:latin typeface="Lato"/>
              <a:cs typeface="Lato"/>
            </a:endParaRPr>
          </a:p>
          <a:p>
            <a:pPr marL="12700">
              <a:lnSpc>
                <a:spcPts val="1315"/>
              </a:lnSpc>
            </a:pPr>
            <a:r>
              <a:rPr sz="1150" i="1" spc="100" dirty="0">
                <a:latin typeface="Lato"/>
                <a:cs typeface="Lato"/>
              </a:rPr>
              <a:t>690</a:t>
            </a:r>
            <a:r>
              <a:rPr sz="1150" i="1" spc="-5" dirty="0">
                <a:latin typeface="Lato"/>
                <a:cs typeface="Lato"/>
              </a:rPr>
              <a:t> </a:t>
            </a:r>
            <a:r>
              <a:rPr sz="1150" i="1" spc="155" dirty="0">
                <a:latin typeface="Lato"/>
                <a:cs typeface="Lato"/>
              </a:rPr>
              <a:t>MW</a:t>
            </a:r>
            <a:endParaRPr sz="1150" dirty="0">
              <a:latin typeface="Lato"/>
              <a:cs typeface="Lato"/>
            </a:endParaRPr>
          </a:p>
        </p:txBody>
      </p:sp>
      <p:sp>
        <p:nvSpPr>
          <p:cNvPr id="22" name="object 22"/>
          <p:cNvSpPr/>
          <p:nvPr/>
        </p:nvSpPr>
        <p:spPr>
          <a:xfrm>
            <a:off x="579781" y="3411111"/>
            <a:ext cx="1625600" cy="0"/>
          </a:xfrm>
          <a:custGeom>
            <a:avLst/>
            <a:gdLst/>
            <a:ahLst/>
            <a:cxnLst/>
            <a:rect l="l" t="t" r="r" b="b"/>
            <a:pathLst>
              <a:path w="1625600">
                <a:moveTo>
                  <a:pt x="0" y="0"/>
                </a:moveTo>
                <a:lnTo>
                  <a:pt x="1625104" y="0"/>
                </a:lnTo>
              </a:path>
            </a:pathLst>
          </a:custGeom>
          <a:ln w="10426">
            <a:solidFill>
              <a:srgbClr val="7FC3B1"/>
            </a:solidFill>
          </a:ln>
        </p:spPr>
        <p:txBody>
          <a:bodyPr wrap="square" lIns="0" tIns="0" rIns="0" bIns="0" rtlCol="0"/>
          <a:lstStyle/>
          <a:p>
            <a:endParaRPr/>
          </a:p>
        </p:txBody>
      </p:sp>
      <p:sp>
        <p:nvSpPr>
          <p:cNvPr id="23" name="object 23"/>
          <p:cNvSpPr txBox="1"/>
          <p:nvPr/>
        </p:nvSpPr>
        <p:spPr>
          <a:xfrm>
            <a:off x="567086" y="4510497"/>
            <a:ext cx="1795114" cy="742947"/>
          </a:xfrm>
          <a:prstGeom prst="rect">
            <a:avLst/>
          </a:prstGeom>
        </p:spPr>
        <p:txBody>
          <a:bodyPr vert="horz" wrap="square" lIns="0" tIns="11430" rIns="0" bIns="0" rtlCol="0">
            <a:spAutoFit/>
          </a:bodyPr>
          <a:lstStyle/>
          <a:p>
            <a:pPr marL="12700">
              <a:lnSpc>
                <a:spcPts val="1814"/>
              </a:lnSpc>
              <a:spcBef>
                <a:spcPts val="90"/>
              </a:spcBef>
            </a:pPr>
            <a:r>
              <a:rPr sz="1650" b="1" spc="114" dirty="0">
                <a:solidFill>
                  <a:srgbClr val="009479"/>
                </a:solidFill>
                <a:latin typeface="Lato"/>
                <a:cs typeface="Lato"/>
              </a:rPr>
              <a:t>Burkina</a:t>
            </a:r>
            <a:r>
              <a:rPr sz="1650" b="1" dirty="0">
                <a:solidFill>
                  <a:srgbClr val="009479"/>
                </a:solidFill>
                <a:latin typeface="Lato"/>
                <a:cs typeface="Lato"/>
              </a:rPr>
              <a:t> </a:t>
            </a:r>
            <a:r>
              <a:rPr sz="1650" b="1" spc="120" dirty="0">
                <a:solidFill>
                  <a:srgbClr val="009479"/>
                </a:solidFill>
                <a:latin typeface="Lato"/>
                <a:cs typeface="Lato"/>
              </a:rPr>
              <a:t>Faso</a:t>
            </a:r>
            <a:endParaRPr sz="1650" dirty="0">
              <a:latin typeface="Lato"/>
              <a:cs typeface="Lato"/>
            </a:endParaRPr>
          </a:p>
          <a:p>
            <a:pPr marL="12700">
              <a:lnSpc>
                <a:spcPts val="2530"/>
              </a:lnSpc>
            </a:pPr>
            <a:r>
              <a:rPr sz="2300" b="1" spc="200" dirty="0">
                <a:solidFill>
                  <a:srgbClr val="009479"/>
                </a:solidFill>
                <a:latin typeface="Lato"/>
                <a:cs typeface="Lato"/>
              </a:rPr>
              <a:t>96</a:t>
            </a:r>
            <a:endParaRPr sz="2300" dirty="0">
              <a:latin typeface="Lato"/>
              <a:cs typeface="Lato"/>
            </a:endParaRPr>
          </a:p>
          <a:p>
            <a:pPr marL="12700">
              <a:lnSpc>
                <a:spcPts val="1315"/>
              </a:lnSpc>
            </a:pPr>
            <a:r>
              <a:rPr sz="1150" i="1" spc="85" dirty="0">
                <a:latin typeface="Lato"/>
                <a:cs typeface="Lato"/>
              </a:rPr>
              <a:t>1,018</a:t>
            </a:r>
            <a:r>
              <a:rPr sz="1150" i="1" dirty="0">
                <a:latin typeface="Lato"/>
                <a:cs typeface="Lato"/>
              </a:rPr>
              <a:t> </a:t>
            </a:r>
            <a:r>
              <a:rPr sz="1150" i="1" spc="155" dirty="0">
                <a:latin typeface="Lato"/>
                <a:cs typeface="Lato"/>
              </a:rPr>
              <a:t>MW</a:t>
            </a:r>
            <a:endParaRPr sz="1150" dirty="0">
              <a:latin typeface="Lato"/>
              <a:cs typeface="Lato"/>
            </a:endParaRPr>
          </a:p>
        </p:txBody>
      </p:sp>
      <p:sp>
        <p:nvSpPr>
          <p:cNvPr id="24" name="object 24"/>
          <p:cNvSpPr/>
          <p:nvPr/>
        </p:nvSpPr>
        <p:spPr>
          <a:xfrm>
            <a:off x="579766" y="3615725"/>
            <a:ext cx="2459355" cy="880110"/>
          </a:xfrm>
          <a:custGeom>
            <a:avLst/>
            <a:gdLst/>
            <a:ahLst/>
            <a:cxnLst/>
            <a:rect l="l" t="t" r="r" b="b"/>
            <a:pathLst>
              <a:path w="2459355" h="880110">
                <a:moveTo>
                  <a:pt x="2459126" y="0"/>
                </a:moveTo>
                <a:lnTo>
                  <a:pt x="2459126" y="879614"/>
                </a:lnTo>
                <a:lnTo>
                  <a:pt x="0" y="879614"/>
                </a:lnTo>
              </a:path>
            </a:pathLst>
          </a:custGeom>
          <a:ln w="10426">
            <a:solidFill>
              <a:srgbClr val="009479"/>
            </a:solidFill>
          </a:ln>
        </p:spPr>
        <p:txBody>
          <a:bodyPr wrap="square" lIns="0" tIns="0" rIns="0" bIns="0" rtlCol="0"/>
          <a:lstStyle/>
          <a:p>
            <a:endParaRPr/>
          </a:p>
        </p:txBody>
      </p:sp>
      <p:pic>
        <p:nvPicPr>
          <p:cNvPr id="25" name="object 25"/>
          <p:cNvPicPr/>
          <p:nvPr/>
        </p:nvPicPr>
        <p:blipFill>
          <a:blip r:embed="rId7" cstate="print"/>
          <a:stretch>
            <a:fillRect/>
          </a:stretch>
        </p:blipFill>
        <p:spPr>
          <a:xfrm>
            <a:off x="393310" y="645668"/>
            <a:ext cx="1200463" cy="447319"/>
          </a:xfrm>
          <a:prstGeom prst="rect">
            <a:avLst/>
          </a:prstGeom>
        </p:spPr>
      </p:pic>
      <p:grpSp>
        <p:nvGrpSpPr>
          <p:cNvPr id="26" name="object 26"/>
          <p:cNvGrpSpPr/>
          <p:nvPr/>
        </p:nvGrpSpPr>
        <p:grpSpPr>
          <a:xfrm>
            <a:off x="10458448" y="5450888"/>
            <a:ext cx="952500" cy="1411605"/>
            <a:chOff x="10458448" y="5450888"/>
            <a:chExt cx="952500" cy="1411605"/>
          </a:xfrm>
        </p:grpSpPr>
        <p:sp>
          <p:nvSpPr>
            <p:cNvPr id="27" name="object 27"/>
            <p:cNvSpPr/>
            <p:nvPr/>
          </p:nvSpPr>
          <p:spPr>
            <a:xfrm>
              <a:off x="10462823" y="5455263"/>
              <a:ext cx="943610" cy="1403350"/>
            </a:xfrm>
            <a:custGeom>
              <a:avLst/>
              <a:gdLst/>
              <a:ahLst/>
              <a:cxnLst/>
              <a:rect l="l" t="t" r="r" b="b"/>
              <a:pathLst>
                <a:path w="943609" h="1403350">
                  <a:moveTo>
                    <a:pt x="918336" y="0"/>
                  </a:moveTo>
                  <a:lnTo>
                    <a:pt x="25057" y="0"/>
                  </a:lnTo>
                  <a:lnTo>
                    <a:pt x="15301" y="5723"/>
                  </a:lnTo>
                  <a:lnTo>
                    <a:pt x="7337" y="21331"/>
                  </a:lnTo>
                  <a:lnTo>
                    <a:pt x="1968" y="44475"/>
                  </a:lnTo>
                  <a:lnTo>
                    <a:pt x="0" y="72809"/>
                  </a:lnTo>
                  <a:lnTo>
                    <a:pt x="0" y="1402736"/>
                  </a:lnTo>
                  <a:lnTo>
                    <a:pt x="943394" y="1402736"/>
                  </a:lnTo>
                  <a:lnTo>
                    <a:pt x="943394" y="72809"/>
                  </a:lnTo>
                  <a:lnTo>
                    <a:pt x="941423" y="44475"/>
                  </a:lnTo>
                  <a:lnTo>
                    <a:pt x="936051" y="21331"/>
                  </a:lnTo>
                  <a:lnTo>
                    <a:pt x="928086" y="5723"/>
                  </a:lnTo>
                  <a:lnTo>
                    <a:pt x="918336" y="0"/>
                  </a:lnTo>
                  <a:close/>
                </a:path>
              </a:pathLst>
            </a:custGeom>
            <a:solidFill>
              <a:srgbClr val="0F8972"/>
            </a:solidFill>
          </p:spPr>
          <p:txBody>
            <a:bodyPr wrap="square" lIns="0" tIns="0" rIns="0" bIns="0" rtlCol="0"/>
            <a:lstStyle/>
            <a:p>
              <a:endParaRPr/>
            </a:p>
          </p:txBody>
        </p:sp>
        <p:sp>
          <p:nvSpPr>
            <p:cNvPr id="28" name="object 28"/>
            <p:cNvSpPr/>
            <p:nvPr/>
          </p:nvSpPr>
          <p:spPr>
            <a:xfrm>
              <a:off x="10462823" y="5455263"/>
              <a:ext cx="943610" cy="1403350"/>
            </a:xfrm>
            <a:custGeom>
              <a:avLst/>
              <a:gdLst/>
              <a:ahLst/>
              <a:cxnLst/>
              <a:rect l="l" t="t" r="r" b="b"/>
              <a:pathLst>
                <a:path w="943609" h="1403350">
                  <a:moveTo>
                    <a:pt x="25057" y="0"/>
                  </a:moveTo>
                  <a:lnTo>
                    <a:pt x="15301" y="5723"/>
                  </a:lnTo>
                  <a:lnTo>
                    <a:pt x="7337" y="21331"/>
                  </a:lnTo>
                  <a:lnTo>
                    <a:pt x="1968" y="44475"/>
                  </a:lnTo>
                  <a:lnTo>
                    <a:pt x="0" y="72809"/>
                  </a:lnTo>
                  <a:lnTo>
                    <a:pt x="0" y="1402736"/>
                  </a:lnTo>
                </a:path>
                <a:path w="943609" h="1403350">
                  <a:moveTo>
                    <a:pt x="943394" y="1402736"/>
                  </a:moveTo>
                  <a:lnTo>
                    <a:pt x="943394" y="72809"/>
                  </a:lnTo>
                  <a:lnTo>
                    <a:pt x="941423" y="44475"/>
                  </a:lnTo>
                  <a:lnTo>
                    <a:pt x="936051" y="21331"/>
                  </a:lnTo>
                  <a:lnTo>
                    <a:pt x="928086" y="5723"/>
                  </a:lnTo>
                  <a:lnTo>
                    <a:pt x="918336" y="0"/>
                  </a:lnTo>
                  <a:lnTo>
                    <a:pt x="25057" y="0"/>
                  </a:lnTo>
                </a:path>
              </a:pathLst>
            </a:custGeom>
            <a:ln w="8750">
              <a:solidFill>
                <a:srgbClr val="FFFFFF"/>
              </a:solidFill>
            </a:ln>
          </p:spPr>
          <p:txBody>
            <a:bodyPr wrap="square" lIns="0" tIns="0" rIns="0" bIns="0" rtlCol="0"/>
            <a:lstStyle/>
            <a:p>
              <a:endParaRPr/>
            </a:p>
          </p:txBody>
        </p:sp>
        <p:sp>
          <p:nvSpPr>
            <p:cNvPr id="29" name="object 29"/>
            <p:cNvSpPr/>
            <p:nvPr/>
          </p:nvSpPr>
          <p:spPr>
            <a:xfrm>
              <a:off x="10903153" y="5693092"/>
              <a:ext cx="438150" cy="492759"/>
            </a:xfrm>
            <a:custGeom>
              <a:avLst/>
              <a:gdLst/>
              <a:ahLst/>
              <a:cxnLst/>
              <a:rect l="l" t="t" r="r" b="b"/>
              <a:pathLst>
                <a:path w="438150" h="492760">
                  <a:moveTo>
                    <a:pt x="67525" y="147129"/>
                  </a:moveTo>
                  <a:lnTo>
                    <a:pt x="48158" y="124167"/>
                  </a:lnTo>
                  <a:lnTo>
                    <a:pt x="42189" y="120688"/>
                  </a:lnTo>
                  <a:lnTo>
                    <a:pt x="36169" y="117271"/>
                  </a:lnTo>
                  <a:lnTo>
                    <a:pt x="30340" y="113474"/>
                  </a:lnTo>
                  <a:lnTo>
                    <a:pt x="24130" y="110528"/>
                  </a:lnTo>
                  <a:lnTo>
                    <a:pt x="17551" y="108534"/>
                  </a:lnTo>
                  <a:lnTo>
                    <a:pt x="11544" y="108927"/>
                  </a:lnTo>
                  <a:lnTo>
                    <a:pt x="6362" y="111569"/>
                  </a:lnTo>
                  <a:lnTo>
                    <a:pt x="2286" y="116332"/>
                  </a:lnTo>
                  <a:lnTo>
                    <a:pt x="0" y="122262"/>
                  </a:lnTo>
                  <a:lnTo>
                    <a:pt x="63" y="128270"/>
                  </a:lnTo>
                  <a:lnTo>
                    <a:pt x="34963" y="154406"/>
                  </a:lnTo>
                  <a:lnTo>
                    <a:pt x="52578" y="163423"/>
                  </a:lnTo>
                  <a:lnTo>
                    <a:pt x="60147" y="161010"/>
                  </a:lnTo>
                  <a:lnTo>
                    <a:pt x="65163" y="153022"/>
                  </a:lnTo>
                  <a:lnTo>
                    <a:pt x="67525" y="147129"/>
                  </a:lnTo>
                  <a:close/>
                </a:path>
                <a:path w="438150" h="492760">
                  <a:moveTo>
                    <a:pt x="131965" y="80251"/>
                  </a:moveTo>
                  <a:lnTo>
                    <a:pt x="130327" y="73748"/>
                  </a:lnTo>
                  <a:lnTo>
                    <a:pt x="127533" y="67437"/>
                  </a:lnTo>
                  <a:lnTo>
                    <a:pt x="123825" y="61556"/>
                  </a:lnTo>
                  <a:lnTo>
                    <a:pt x="120586" y="55448"/>
                  </a:lnTo>
                  <a:lnTo>
                    <a:pt x="117271" y="49377"/>
                  </a:lnTo>
                  <a:lnTo>
                    <a:pt x="114338" y="43091"/>
                  </a:lnTo>
                  <a:lnTo>
                    <a:pt x="110604" y="37287"/>
                  </a:lnTo>
                  <a:lnTo>
                    <a:pt x="106057" y="32143"/>
                  </a:lnTo>
                  <a:lnTo>
                    <a:pt x="100749" y="29311"/>
                  </a:lnTo>
                  <a:lnTo>
                    <a:pt x="94957" y="28829"/>
                  </a:lnTo>
                  <a:lnTo>
                    <a:pt x="88963" y="30708"/>
                  </a:lnTo>
                  <a:lnTo>
                    <a:pt x="83896" y="34556"/>
                  </a:lnTo>
                  <a:lnTo>
                    <a:pt x="80784" y="39687"/>
                  </a:lnTo>
                  <a:lnTo>
                    <a:pt x="79959" y="45681"/>
                  </a:lnTo>
                  <a:lnTo>
                    <a:pt x="81724" y="52108"/>
                  </a:lnTo>
                  <a:lnTo>
                    <a:pt x="102108" y="89446"/>
                  </a:lnTo>
                  <a:lnTo>
                    <a:pt x="114592" y="99187"/>
                  </a:lnTo>
                  <a:lnTo>
                    <a:pt x="123050" y="95046"/>
                  </a:lnTo>
                  <a:lnTo>
                    <a:pt x="128168" y="91274"/>
                  </a:lnTo>
                  <a:lnTo>
                    <a:pt x="131203" y="86220"/>
                  </a:lnTo>
                  <a:lnTo>
                    <a:pt x="131965" y="80251"/>
                  </a:lnTo>
                  <a:close/>
                </a:path>
                <a:path w="438150" h="492760">
                  <a:moveTo>
                    <a:pt x="204406" y="358267"/>
                  </a:moveTo>
                  <a:lnTo>
                    <a:pt x="187528" y="266992"/>
                  </a:lnTo>
                  <a:lnTo>
                    <a:pt x="179933" y="260667"/>
                  </a:lnTo>
                  <a:lnTo>
                    <a:pt x="92252" y="260667"/>
                  </a:lnTo>
                  <a:lnTo>
                    <a:pt x="100380" y="358267"/>
                  </a:lnTo>
                  <a:lnTo>
                    <a:pt x="204406" y="358267"/>
                  </a:lnTo>
                  <a:close/>
                </a:path>
                <a:path w="438150" h="492760">
                  <a:moveTo>
                    <a:pt x="221310" y="50634"/>
                  </a:moveTo>
                  <a:lnTo>
                    <a:pt x="220764" y="43675"/>
                  </a:lnTo>
                  <a:lnTo>
                    <a:pt x="220764" y="36766"/>
                  </a:lnTo>
                  <a:lnTo>
                    <a:pt x="220687" y="29857"/>
                  </a:lnTo>
                  <a:lnTo>
                    <a:pt x="221030" y="22898"/>
                  </a:lnTo>
                  <a:lnTo>
                    <a:pt x="219595" y="6070"/>
                  </a:lnTo>
                  <a:lnTo>
                    <a:pt x="213372" y="215"/>
                  </a:lnTo>
                  <a:lnTo>
                    <a:pt x="195503" y="0"/>
                  </a:lnTo>
                  <a:lnTo>
                    <a:pt x="188341" y="6007"/>
                  </a:lnTo>
                  <a:lnTo>
                    <a:pt x="187756" y="26238"/>
                  </a:lnTo>
                  <a:lnTo>
                    <a:pt x="187756" y="36880"/>
                  </a:lnTo>
                  <a:lnTo>
                    <a:pt x="188023" y="47523"/>
                  </a:lnTo>
                  <a:lnTo>
                    <a:pt x="189103" y="67284"/>
                  </a:lnTo>
                  <a:lnTo>
                    <a:pt x="195008" y="72605"/>
                  </a:lnTo>
                  <a:lnTo>
                    <a:pt x="213512" y="73190"/>
                  </a:lnTo>
                  <a:lnTo>
                    <a:pt x="220103" y="67157"/>
                  </a:lnTo>
                  <a:lnTo>
                    <a:pt x="221310" y="50634"/>
                  </a:lnTo>
                  <a:close/>
                </a:path>
                <a:path w="438150" h="492760">
                  <a:moveTo>
                    <a:pt x="229285" y="492467"/>
                  </a:moveTo>
                  <a:lnTo>
                    <a:pt x="211188" y="394868"/>
                  </a:lnTo>
                  <a:lnTo>
                    <a:pt x="103441" y="394868"/>
                  </a:lnTo>
                  <a:lnTo>
                    <a:pt x="111569" y="492467"/>
                  </a:lnTo>
                  <a:lnTo>
                    <a:pt x="229285" y="492467"/>
                  </a:lnTo>
                  <a:close/>
                </a:path>
                <a:path w="438150" h="492760">
                  <a:moveTo>
                    <a:pt x="326834" y="255231"/>
                  </a:moveTo>
                  <a:lnTo>
                    <a:pt x="326161" y="208572"/>
                  </a:lnTo>
                  <a:lnTo>
                    <a:pt x="307187" y="163957"/>
                  </a:lnTo>
                  <a:lnTo>
                    <a:pt x="273723" y="130606"/>
                  </a:lnTo>
                  <a:lnTo>
                    <a:pt x="230301" y="111620"/>
                  </a:lnTo>
                  <a:lnTo>
                    <a:pt x="181470" y="110096"/>
                  </a:lnTo>
                  <a:lnTo>
                    <a:pt x="139598" y="125488"/>
                  </a:lnTo>
                  <a:lnTo>
                    <a:pt x="104965" y="153720"/>
                  </a:lnTo>
                  <a:lnTo>
                    <a:pt x="82423" y="189496"/>
                  </a:lnTo>
                  <a:lnTo>
                    <a:pt x="76860" y="227533"/>
                  </a:lnTo>
                  <a:lnTo>
                    <a:pt x="191554" y="227533"/>
                  </a:lnTo>
                  <a:lnTo>
                    <a:pt x="202361" y="227850"/>
                  </a:lnTo>
                  <a:lnTo>
                    <a:pt x="210832" y="229654"/>
                  </a:lnTo>
                  <a:lnTo>
                    <a:pt x="217170" y="234289"/>
                  </a:lnTo>
                  <a:lnTo>
                    <a:pt x="221615" y="243103"/>
                  </a:lnTo>
                  <a:lnTo>
                    <a:pt x="228511" y="274612"/>
                  </a:lnTo>
                  <a:lnTo>
                    <a:pt x="246926" y="352958"/>
                  </a:lnTo>
                  <a:lnTo>
                    <a:pt x="284124" y="333336"/>
                  </a:lnTo>
                  <a:lnTo>
                    <a:pt x="311797" y="298792"/>
                  </a:lnTo>
                  <a:lnTo>
                    <a:pt x="326834" y="255231"/>
                  </a:lnTo>
                  <a:close/>
                </a:path>
                <a:path w="438150" h="492760">
                  <a:moveTo>
                    <a:pt x="329145" y="47294"/>
                  </a:moveTo>
                  <a:lnTo>
                    <a:pt x="328714" y="41300"/>
                  </a:lnTo>
                  <a:lnTo>
                    <a:pt x="326047" y="36131"/>
                  </a:lnTo>
                  <a:lnTo>
                    <a:pt x="321271" y="32054"/>
                  </a:lnTo>
                  <a:lnTo>
                    <a:pt x="315328" y="29806"/>
                  </a:lnTo>
                  <a:lnTo>
                    <a:pt x="309333" y="29908"/>
                  </a:lnTo>
                  <a:lnTo>
                    <a:pt x="283375" y="64960"/>
                  </a:lnTo>
                  <a:lnTo>
                    <a:pt x="274459" y="82600"/>
                  </a:lnTo>
                  <a:lnTo>
                    <a:pt x="276885" y="90182"/>
                  </a:lnTo>
                  <a:lnTo>
                    <a:pt x="284924" y="95148"/>
                  </a:lnTo>
                  <a:lnTo>
                    <a:pt x="290830" y="97472"/>
                  </a:lnTo>
                  <a:lnTo>
                    <a:pt x="296710" y="97345"/>
                  </a:lnTo>
                  <a:lnTo>
                    <a:pt x="302171" y="94818"/>
                  </a:lnTo>
                  <a:lnTo>
                    <a:pt x="306806" y="89954"/>
                  </a:lnTo>
                  <a:lnTo>
                    <a:pt x="310680" y="84251"/>
                  </a:lnTo>
                  <a:lnTo>
                    <a:pt x="313677" y="77990"/>
                  </a:lnTo>
                  <a:lnTo>
                    <a:pt x="317131" y="71996"/>
                  </a:lnTo>
                  <a:lnTo>
                    <a:pt x="320509" y="65976"/>
                  </a:lnTo>
                  <a:lnTo>
                    <a:pt x="324281" y="60121"/>
                  </a:lnTo>
                  <a:lnTo>
                    <a:pt x="327190" y="53873"/>
                  </a:lnTo>
                  <a:lnTo>
                    <a:pt x="329145" y="47294"/>
                  </a:lnTo>
                  <a:close/>
                </a:path>
                <a:path w="438150" h="492760">
                  <a:moveTo>
                    <a:pt x="329590" y="419849"/>
                  </a:moveTo>
                  <a:lnTo>
                    <a:pt x="311518" y="385940"/>
                  </a:lnTo>
                  <a:lnTo>
                    <a:pt x="292862" y="367766"/>
                  </a:lnTo>
                  <a:lnTo>
                    <a:pt x="284581" y="372249"/>
                  </a:lnTo>
                  <a:lnTo>
                    <a:pt x="279603" y="376224"/>
                  </a:lnTo>
                  <a:lnTo>
                    <a:pt x="276783" y="381393"/>
                  </a:lnTo>
                  <a:lnTo>
                    <a:pt x="276250" y="387388"/>
                  </a:lnTo>
                  <a:lnTo>
                    <a:pt x="278180" y="393814"/>
                  </a:lnTo>
                  <a:lnTo>
                    <a:pt x="281190" y="399999"/>
                  </a:lnTo>
                  <a:lnTo>
                    <a:pt x="285153" y="405739"/>
                  </a:lnTo>
                  <a:lnTo>
                    <a:pt x="288632" y="411708"/>
                  </a:lnTo>
                  <a:lnTo>
                    <a:pt x="292176" y="417639"/>
                  </a:lnTo>
                  <a:lnTo>
                    <a:pt x="295376" y="423811"/>
                  </a:lnTo>
                  <a:lnTo>
                    <a:pt x="299326" y="429450"/>
                  </a:lnTo>
                  <a:lnTo>
                    <a:pt x="304063" y="434441"/>
                  </a:lnTo>
                  <a:lnTo>
                    <a:pt x="309486" y="437045"/>
                  </a:lnTo>
                  <a:lnTo>
                    <a:pt x="315290" y="437286"/>
                  </a:lnTo>
                  <a:lnTo>
                    <a:pt x="321208" y="435152"/>
                  </a:lnTo>
                  <a:lnTo>
                    <a:pt x="326110" y="431114"/>
                  </a:lnTo>
                  <a:lnTo>
                    <a:pt x="329006" y="425869"/>
                  </a:lnTo>
                  <a:lnTo>
                    <a:pt x="329590" y="419849"/>
                  </a:lnTo>
                  <a:close/>
                </a:path>
                <a:path w="438150" h="492760">
                  <a:moveTo>
                    <a:pt x="408266" y="338683"/>
                  </a:moveTo>
                  <a:lnTo>
                    <a:pt x="374230" y="311442"/>
                  </a:lnTo>
                  <a:lnTo>
                    <a:pt x="356920" y="301853"/>
                  </a:lnTo>
                  <a:lnTo>
                    <a:pt x="349288" y="303999"/>
                  </a:lnTo>
                  <a:lnTo>
                    <a:pt x="344017" y="311823"/>
                  </a:lnTo>
                  <a:lnTo>
                    <a:pt x="341464" y="317639"/>
                  </a:lnTo>
                  <a:lnTo>
                    <a:pt x="341363" y="323532"/>
                  </a:lnTo>
                  <a:lnTo>
                    <a:pt x="343674" y="329082"/>
                  </a:lnTo>
                  <a:lnTo>
                    <a:pt x="348361" y="333895"/>
                  </a:lnTo>
                  <a:lnTo>
                    <a:pt x="353910" y="337985"/>
                  </a:lnTo>
                  <a:lnTo>
                    <a:pt x="360070" y="341210"/>
                  </a:lnTo>
                  <a:lnTo>
                    <a:pt x="365925" y="344893"/>
                  </a:lnTo>
                  <a:lnTo>
                    <a:pt x="371830" y="348513"/>
                  </a:lnTo>
                  <a:lnTo>
                    <a:pt x="377532" y="352488"/>
                  </a:lnTo>
                  <a:lnTo>
                    <a:pt x="383641" y="355638"/>
                  </a:lnTo>
                  <a:lnTo>
                    <a:pt x="390144" y="357847"/>
                  </a:lnTo>
                  <a:lnTo>
                    <a:pt x="396163" y="357644"/>
                  </a:lnTo>
                  <a:lnTo>
                    <a:pt x="401421" y="355155"/>
                  </a:lnTo>
                  <a:lnTo>
                    <a:pt x="405676" y="350532"/>
                  </a:lnTo>
                  <a:lnTo>
                    <a:pt x="408139" y="344678"/>
                  </a:lnTo>
                  <a:lnTo>
                    <a:pt x="408266" y="338683"/>
                  </a:lnTo>
                  <a:close/>
                </a:path>
                <a:path w="438150" h="492760">
                  <a:moveTo>
                    <a:pt x="409968" y="124002"/>
                  </a:moveTo>
                  <a:lnTo>
                    <a:pt x="408114" y="118021"/>
                  </a:lnTo>
                  <a:lnTo>
                    <a:pt x="404304" y="112941"/>
                  </a:lnTo>
                  <a:lnTo>
                    <a:pt x="399199" y="109804"/>
                  </a:lnTo>
                  <a:lnTo>
                    <a:pt x="393204" y="108940"/>
                  </a:lnTo>
                  <a:lnTo>
                    <a:pt x="386778" y="110667"/>
                  </a:lnTo>
                  <a:lnTo>
                    <a:pt x="341490" y="135572"/>
                  </a:lnTo>
                  <a:lnTo>
                    <a:pt x="339509" y="143268"/>
                  </a:lnTo>
                  <a:lnTo>
                    <a:pt x="343623" y="151777"/>
                  </a:lnTo>
                  <a:lnTo>
                    <a:pt x="347357" y="156908"/>
                  </a:lnTo>
                  <a:lnTo>
                    <a:pt x="352386" y="159956"/>
                  </a:lnTo>
                  <a:lnTo>
                    <a:pt x="358343" y="160756"/>
                  </a:lnTo>
                  <a:lnTo>
                    <a:pt x="364858" y="159118"/>
                  </a:lnTo>
                  <a:lnTo>
                    <a:pt x="371182" y="156387"/>
                  </a:lnTo>
                  <a:lnTo>
                    <a:pt x="377101" y="152692"/>
                  </a:lnTo>
                  <a:lnTo>
                    <a:pt x="383222" y="149504"/>
                  </a:lnTo>
                  <a:lnTo>
                    <a:pt x="389293" y="146227"/>
                  </a:lnTo>
                  <a:lnTo>
                    <a:pt x="395617" y="143319"/>
                  </a:lnTo>
                  <a:lnTo>
                    <a:pt x="401421" y="139611"/>
                  </a:lnTo>
                  <a:lnTo>
                    <a:pt x="406603" y="135089"/>
                  </a:lnTo>
                  <a:lnTo>
                    <a:pt x="409460" y="129794"/>
                  </a:lnTo>
                  <a:lnTo>
                    <a:pt x="409968" y="124002"/>
                  </a:lnTo>
                  <a:close/>
                </a:path>
                <a:path w="438150" h="492760">
                  <a:moveTo>
                    <a:pt x="437934" y="224802"/>
                  </a:moveTo>
                  <a:lnTo>
                    <a:pt x="432003" y="217576"/>
                  </a:lnTo>
                  <a:lnTo>
                    <a:pt x="411759" y="216801"/>
                  </a:lnTo>
                  <a:lnTo>
                    <a:pt x="401116" y="216687"/>
                  </a:lnTo>
                  <a:lnTo>
                    <a:pt x="390474" y="216839"/>
                  </a:lnTo>
                  <a:lnTo>
                    <a:pt x="370725" y="217716"/>
                  </a:lnTo>
                  <a:lnTo>
                    <a:pt x="365315" y="223558"/>
                  </a:lnTo>
                  <a:lnTo>
                    <a:pt x="364553" y="242049"/>
                  </a:lnTo>
                  <a:lnTo>
                    <a:pt x="370522" y="248691"/>
                  </a:lnTo>
                  <a:lnTo>
                    <a:pt x="387032" y="250075"/>
                  </a:lnTo>
                  <a:lnTo>
                    <a:pt x="393992" y="249618"/>
                  </a:lnTo>
                  <a:lnTo>
                    <a:pt x="400900" y="249682"/>
                  </a:lnTo>
                  <a:lnTo>
                    <a:pt x="407809" y="249682"/>
                  </a:lnTo>
                  <a:lnTo>
                    <a:pt x="414769" y="250101"/>
                  </a:lnTo>
                  <a:lnTo>
                    <a:pt x="431622" y="248831"/>
                  </a:lnTo>
                  <a:lnTo>
                    <a:pt x="437527" y="242684"/>
                  </a:lnTo>
                  <a:lnTo>
                    <a:pt x="437934" y="224802"/>
                  </a:lnTo>
                  <a:close/>
                </a:path>
              </a:pathLst>
            </a:custGeom>
            <a:solidFill>
              <a:srgbClr val="FFFFFF"/>
            </a:solidFill>
          </p:spPr>
          <p:txBody>
            <a:bodyPr wrap="square" lIns="0" tIns="0" rIns="0" bIns="0" rtlCol="0"/>
            <a:lstStyle/>
            <a:p>
              <a:endParaRPr/>
            </a:p>
          </p:txBody>
        </p:sp>
        <p:pic>
          <p:nvPicPr>
            <p:cNvPr id="30" name="object 30"/>
            <p:cNvPicPr/>
            <p:nvPr/>
          </p:nvPicPr>
          <p:blipFill>
            <a:blip r:embed="rId8" cstate="print"/>
            <a:stretch>
              <a:fillRect/>
            </a:stretch>
          </p:blipFill>
          <p:spPr>
            <a:xfrm>
              <a:off x="11017767" y="6222157"/>
              <a:ext cx="136550" cy="97599"/>
            </a:xfrm>
            <a:prstGeom prst="rect">
              <a:avLst/>
            </a:prstGeom>
          </p:spPr>
        </p:pic>
        <p:sp>
          <p:nvSpPr>
            <p:cNvPr id="31" name="object 31"/>
            <p:cNvSpPr/>
            <p:nvPr/>
          </p:nvSpPr>
          <p:spPr>
            <a:xfrm>
              <a:off x="10692587" y="5953759"/>
              <a:ext cx="295910" cy="366395"/>
            </a:xfrm>
            <a:custGeom>
              <a:avLst/>
              <a:gdLst/>
              <a:ahLst/>
              <a:cxnLst/>
              <a:rect l="l" t="t" r="r" b="b"/>
              <a:pathLst>
                <a:path w="295909" h="366395">
                  <a:moveTo>
                    <a:pt x="129565" y="268414"/>
                  </a:moveTo>
                  <a:lnTo>
                    <a:pt x="8128" y="268414"/>
                  </a:lnTo>
                  <a:lnTo>
                    <a:pt x="0" y="366014"/>
                  </a:lnTo>
                  <a:lnTo>
                    <a:pt x="129565" y="366014"/>
                  </a:lnTo>
                  <a:lnTo>
                    <a:pt x="129565" y="268414"/>
                  </a:lnTo>
                  <a:close/>
                </a:path>
                <a:path w="295909" h="366395">
                  <a:moveTo>
                    <a:pt x="130429" y="134213"/>
                  </a:moveTo>
                  <a:lnTo>
                    <a:pt x="20193" y="134213"/>
                  </a:lnTo>
                  <a:lnTo>
                    <a:pt x="12026" y="231813"/>
                  </a:lnTo>
                  <a:lnTo>
                    <a:pt x="130429" y="231813"/>
                  </a:lnTo>
                  <a:lnTo>
                    <a:pt x="130429" y="134213"/>
                  </a:lnTo>
                  <a:close/>
                </a:path>
                <a:path w="295909" h="366395">
                  <a:moveTo>
                    <a:pt x="130429" y="12"/>
                  </a:moveTo>
                  <a:lnTo>
                    <a:pt x="31381" y="12"/>
                  </a:lnTo>
                  <a:lnTo>
                    <a:pt x="23228" y="97612"/>
                  </a:lnTo>
                  <a:lnTo>
                    <a:pt x="130429" y="97612"/>
                  </a:lnTo>
                  <a:lnTo>
                    <a:pt x="130429" y="12"/>
                  </a:lnTo>
                  <a:close/>
                </a:path>
                <a:path w="295909" h="366395">
                  <a:moveTo>
                    <a:pt x="274243" y="97599"/>
                  </a:moveTo>
                  <a:lnTo>
                    <a:pt x="266090" y="0"/>
                  </a:lnTo>
                  <a:lnTo>
                    <a:pt x="167043" y="0"/>
                  </a:lnTo>
                  <a:lnTo>
                    <a:pt x="167043" y="97599"/>
                  </a:lnTo>
                  <a:lnTo>
                    <a:pt x="274243" y="97599"/>
                  </a:lnTo>
                  <a:close/>
                </a:path>
                <a:path w="295909" h="366395">
                  <a:moveTo>
                    <a:pt x="284556" y="231800"/>
                  </a:moveTo>
                  <a:lnTo>
                    <a:pt x="276402" y="134200"/>
                  </a:lnTo>
                  <a:lnTo>
                    <a:pt x="166179" y="134200"/>
                  </a:lnTo>
                  <a:lnTo>
                    <a:pt x="166179" y="231800"/>
                  </a:lnTo>
                  <a:lnTo>
                    <a:pt x="284556" y="231800"/>
                  </a:lnTo>
                  <a:close/>
                </a:path>
                <a:path w="295909" h="366395">
                  <a:moveTo>
                    <a:pt x="295744" y="366001"/>
                  </a:moveTo>
                  <a:lnTo>
                    <a:pt x="287591" y="268401"/>
                  </a:lnTo>
                  <a:lnTo>
                    <a:pt x="166179" y="268401"/>
                  </a:lnTo>
                  <a:lnTo>
                    <a:pt x="166179" y="366001"/>
                  </a:lnTo>
                  <a:lnTo>
                    <a:pt x="295744" y="366001"/>
                  </a:lnTo>
                  <a:close/>
                </a:path>
              </a:pathLst>
            </a:custGeom>
            <a:solidFill>
              <a:srgbClr val="FFFFFF"/>
            </a:solidFill>
          </p:spPr>
          <p:txBody>
            <a:bodyPr wrap="square" lIns="0" tIns="0" rIns="0" bIns="0" rtlCol="0"/>
            <a:lstStyle/>
            <a:p>
              <a:endParaRPr/>
            </a:p>
          </p:txBody>
        </p:sp>
        <p:pic>
          <p:nvPicPr>
            <p:cNvPr id="32" name="object 32"/>
            <p:cNvPicPr/>
            <p:nvPr/>
          </p:nvPicPr>
          <p:blipFill>
            <a:blip r:embed="rId9" cstate="print"/>
            <a:stretch>
              <a:fillRect/>
            </a:stretch>
          </p:blipFill>
          <p:spPr>
            <a:xfrm>
              <a:off x="10527458" y="6222164"/>
              <a:ext cx="136563" cy="97599"/>
            </a:xfrm>
            <a:prstGeom prst="rect">
              <a:avLst/>
            </a:prstGeom>
          </p:spPr>
        </p:pic>
        <p:sp>
          <p:nvSpPr>
            <p:cNvPr id="33" name="object 33"/>
            <p:cNvSpPr/>
            <p:nvPr/>
          </p:nvSpPr>
          <p:spPr>
            <a:xfrm>
              <a:off x="10550195" y="5953772"/>
              <a:ext cx="419734" cy="549275"/>
            </a:xfrm>
            <a:custGeom>
              <a:avLst/>
              <a:gdLst/>
              <a:ahLst/>
              <a:cxnLst/>
              <a:rect l="l" t="t" r="r" b="b"/>
              <a:pathLst>
                <a:path w="419734" h="549275">
                  <a:moveTo>
                    <a:pt x="125869" y="134200"/>
                  </a:moveTo>
                  <a:lnTo>
                    <a:pt x="18122" y="134200"/>
                  </a:lnTo>
                  <a:lnTo>
                    <a:pt x="0" y="231800"/>
                  </a:lnTo>
                  <a:lnTo>
                    <a:pt x="117716" y="231800"/>
                  </a:lnTo>
                  <a:lnTo>
                    <a:pt x="125869" y="134200"/>
                  </a:lnTo>
                  <a:close/>
                </a:path>
                <a:path w="419734" h="549275">
                  <a:moveTo>
                    <a:pt x="137071" y="0"/>
                  </a:moveTo>
                  <a:lnTo>
                    <a:pt x="49377" y="0"/>
                  </a:lnTo>
                  <a:lnTo>
                    <a:pt x="41783" y="6324"/>
                  </a:lnTo>
                  <a:lnTo>
                    <a:pt x="24904" y="97599"/>
                  </a:lnTo>
                  <a:lnTo>
                    <a:pt x="128905" y="97599"/>
                  </a:lnTo>
                  <a:lnTo>
                    <a:pt x="137071" y="0"/>
                  </a:lnTo>
                  <a:close/>
                </a:path>
                <a:path w="419734" h="549275">
                  <a:moveTo>
                    <a:pt x="419227" y="530669"/>
                  </a:moveTo>
                  <a:lnTo>
                    <a:pt x="417791" y="523557"/>
                  </a:lnTo>
                  <a:lnTo>
                    <a:pt x="413867" y="517740"/>
                  </a:lnTo>
                  <a:lnTo>
                    <a:pt x="408063" y="513816"/>
                  </a:lnTo>
                  <a:lnTo>
                    <a:pt x="400939" y="512381"/>
                  </a:lnTo>
                  <a:lnTo>
                    <a:pt x="346036" y="512381"/>
                  </a:lnTo>
                  <a:lnTo>
                    <a:pt x="346036" y="402602"/>
                  </a:lnTo>
                  <a:lnTo>
                    <a:pt x="236232" y="402602"/>
                  </a:lnTo>
                  <a:lnTo>
                    <a:pt x="236232" y="512381"/>
                  </a:lnTo>
                  <a:lnTo>
                    <a:pt x="181330" y="512381"/>
                  </a:lnTo>
                  <a:lnTo>
                    <a:pt x="174205" y="513816"/>
                  </a:lnTo>
                  <a:lnTo>
                    <a:pt x="168389" y="517740"/>
                  </a:lnTo>
                  <a:lnTo>
                    <a:pt x="164477" y="523557"/>
                  </a:lnTo>
                  <a:lnTo>
                    <a:pt x="163042" y="530669"/>
                  </a:lnTo>
                  <a:lnTo>
                    <a:pt x="164477" y="537806"/>
                  </a:lnTo>
                  <a:lnTo>
                    <a:pt x="168389" y="543636"/>
                  </a:lnTo>
                  <a:lnTo>
                    <a:pt x="174205" y="547573"/>
                  </a:lnTo>
                  <a:lnTo>
                    <a:pt x="181330" y="549008"/>
                  </a:lnTo>
                  <a:lnTo>
                    <a:pt x="400939" y="549008"/>
                  </a:lnTo>
                  <a:lnTo>
                    <a:pt x="408063" y="547573"/>
                  </a:lnTo>
                  <a:lnTo>
                    <a:pt x="413867" y="543636"/>
                  </a:lnTo>
                  <a:lnTo>
                    <a:pt x="417791" y="537806"/>
                  </a:lnTo>
                  <a:lnTo>
                    <a:pt x="419227" y="530669"/>
                  </a:lnTo>
                  <a:close/>
                </a:path>
              </a:pathLst>
            </a:custGeom>
            <a:solidFill>
              <a:srgbClr val="FFFFFF"/>
            </a:solidFill>
          </p:spPr>
          <p:txBody>
            <a:bodyPr wrap="square" lIns="0" tIns="0" rIns="0" bIns="0" rtlCol="0"/>
            <a:lstStyle/>
            <a:p>
              <a:endParaRPr/>
            </a:p>
          </p:txBody>
        </p:sp>
      </p:grpSp>
      <p:sp>
        <p:nvSpPr>
          <p:cNvPr id="35" name="object 35"/>
          <p:cNvSpPr txBox="1"/>
          <p:nvPr/>
        </p:nvSpPr>
        <p:spPr>
          <a:xfrm>
            <a:off x="5966357" y="1846026"/>
            <a:ext cx="4478020" cy="1366520"/>
          </a:xfrm>
          <a:prstGeom prst="rect">
            <a:avLst/>
          </a:prstGeom>
        </p:spPr>
        <p:txBody>
          <a:bodyPr vert="horz" wrap="square" lIns="0" tIns="12700" rIns="0" bIns="0" rtlCol="0">
            <a:spAutoFit/>
          </a:bodyPr>
          <a:lstStyle/>
          <a:p>
            <a:pPr marL="12700" marR="5080" algn="just">
              <a:lnSpc>
                <a:spcPct val="100000"/>
              </a:lnSpc>
              <a:spcBef>
                <a:spcPts val="100"/>
              </a:spcBef>
            </a:pPr>
            <a:r>
              <a:rPr sz="2200" dirty="0">
                <a:solidFill>
                  <a:srgbClr val="301C1C"/>
                </a:solidFill>
                <a:latin typeface="Lato-Light"/>
                <a:cs typeface="Lato-Light"/>
              </a:rPr>
              <a:t>Job creation </a:t>
            </a:r>
            <a:r>
              <a:rPr sz="2200" spc="-5" dirty="0">
                <a:solidFill>
                  <a:srgbClr val="301C1C"/>
                </a:solidFill>
                <a:latin typeface="Lato-Light"/>
                <a:cs typeface="Lato-Light"/>
              </a:rPr>
              <a:t>in the </a:t>
            </a:r>
            <a:r>
              <a:rPr sz="2200" dirty="0">
                <a:solidFill>
                  <a:srgbClr val="301C1C"/>
                </a:solidFill>
                <a:latin typeface="Lato-Light"/>
                <a:cs typeface="Lato-Light"/>
              </a:rPr>
              <a:t>renewable energy </a:t>
            </a:r>
            <a:r>
              <a:rPr sz="2200" spc="5" dirty="0">
                <a:solidFill>
                  <a:srgbClr val="301C1C"/>
                </a:solidFill>
                <a:latin typeface="Lato-Light"/>
                <a:cs typeface="Lato-Light"/>
              </a:rPr>
              <a:t> </a:t>
            </a:r>
            <a:r>
              <a:rPr sz="2200" dirty="0">
                <a:solidFill>
                  <a:srgbClr val="301C1C"/>
                </a:solidFill>
                <a:latin typeface="Lato-Light"/>
                <a:cs typeface="Lato-Light"/>
              </a:rPr>
              <a:t>sector </a:t>
            </a:r>
            <a:r>
              <a:rPr sz="2200" spc="-5" dirty="0">
                <a:solidFill>
                  <a:srgbClr val="301C1C"/>
                </a:solidFill>
                <a:latin typeface="Lato-Light"/>
                <a:cs typeface="Lato-Light"/>
              </a:rPr>
              <a:t>in </a:t>
            </a:r>
            <a:r>
              <a:rPr sz="2200" dirty="0">
                <a:solidFill>
                  <a:srgbClr val="301C1C"/>
                </a:solidFill>
                <a:latin typeface="Lato-Light"/>
                <a:cs typeface="Lato-Light"/>
              </a:rPr>
              <a:t>Member/ </a:t>
            </a:r>
            <a:r>
              <a:rPr sz="2200" spc="-5" dirty="0">
                <a:solidFill>
                  <a:srgbClr val="301C1C"/>
                </a:solidFill>
                <a:latin typeface="Lato-Light"/>
                <a:cs typeface="Lato-Light"/>
              </a:rPr>
              <a:t>target </a:t>
            </a:r>
            <a:r>
              <a:rPr sz="2200" dirty="0">
                <a:solidFill>
                  <a:srgbClr val="301C1C"/>
                </a:solidFill>
                <a:latin typeface="Lato-Light"/>
                <a:cs typeface="Lato-Light"/>
              </a:rPr>
              <a:t>countries </a:t>
            </a:r>
            <a:r>
              <a:rPr sz="2200" spc="-5" dirty="0">
                <a:solidFill>
                  <a:srgbClr val="301C1C"/>
                </a:solidFill>
                <a:latin typeface="Lato-Light"/>
                <a:cs typeface="Lato-Light"/>
              </a:rPr>
              <a:t>in </a:t>
            </a:r>
            <a:r>
              <a:rPr sz="2200" spc="-409" dirty="0">
                <a:solidFill>
                  <a:srgbClr val="301C1C"/>
                </a:solidFill>
                <a:latin typeface="Lato-Light"/>
                <a:cs typeface="Lato-Light"/>
              </a:rPr>
              <a:t> </a:t>
            </a:r>
            <a:r>
              <a:rPr sz="2200" b="1" dirty="0">
                <a:solidFill>
                  <a:srgbClr val="0D2959"/>
                </a:solidFill>
                <a:latin typeface="Lato"/>
                <a:cs typeface="Lato"/>
              </a:rPr>
              <a:t>AFRICA </a:t>
            </a:r>
            <a:r>
              <a:rPr sz="2200" spc="-5" dirty="0">
                <a:solidFill>
                  <a:srgbClr val="301C1C"/>
                </a:solidFill>
                <a:latin typeface="Lato-Light"/>
                <a:cs typeface="Lato-Light"/>
              </a:rPr>
              <a:t>cumulatively </a:t>
            </a:r>
            <a:r>
              <a:rPr sz="2200" dirty="0">
                <a:solidFill>
                  <a:srgbClr val="301C1C"/>
                </a:solidFill>
                <a:latin typeface="Lato-Light"/>
                <a:cs typeface="Lato-Light"/>
              </a:rPr>
              <a:t>up </a:t>
            </a:r>
            <a:r>
              <a:rPr sz="2200" spc="-5" dirty="0">
                <a:solidFill>
                  <a:srgbClr val="301C1C"/>
                </a:solidFill>
                <a:latin typeface="Lato-Light"/>
                <a:cs typeface="Lato-Light"/>
              </a:rPr>
              <a:t>to the target </a:t>
            </a:r>
            <a:r>
              <a:rPr sz="2200" spc="-415" dirty="0">
                <a:solidFill>
                  <a:srgbClr val="301C1C"/>
                </a:solidFill>
                <a:latin typeface="Lato-Light"/>
                <a:cs typeface="Lato-Light"/>
              </a:rPr>
              <a:t> </a:t>
            </a:r>
            <a:r>
              <a:rPr sz="2200" spc="-5" dirty="0">
                <a:solidFill>
                  <a:srgbClr val="301C1C"/>
                </a:solidFill>
                <a:latin typeface="Lato-Light"/>
                <a:cs typeface="Lato-Light"/>
              </a:rPr>
              <a:t>year</a:t>
            </a:r>
            <a:endParaRPr sz="2200" dirty="0">
              <a:latin typeface="Lato-Light"/>
              <a:cs typeface="Lato-Light"/>
            </a:endParaRPr>
          </a:p>
        </p:txBody>
      </p:sp>
      <p:sp>
        <p:nvSpPr>
          <p:cNvPr id="38" name="object 15">
            <a:extLst>
              <a:ext uri="{FF2B5EF4-FFF2-40B4-BE49-F238E27FC236}">
                <a16:creationId xmlns:a16="http://schemas.microsoft.com/office/drawing/2014/main" id="{BB53D142-8BE4-1C40-8F0A-B61F495E3300}"/>
              </a:ext>
            </a:extLst>
          </p:cNvPr>
          <p:cNvSpPr txBox="1">
            <a:spLocks/>
          </p:cNvSpPr>
          <p:nvPr/>
        </p:nvSpPr>
        <p:spPr>
          <a:xfrm>
            <a:off x="341630" y="-299107"/>
            <a:ext cx="9869170" cy="1549410"/>
          </a:xfrm>
          <a:prstGeom prst="rect">
            <a:avLst/>
          </a:prstGeom>
        </p:spPr>
        <p:txBody>
          <a:bodyPr vert="horz" wrap="square" lIns="0" tIns="12700" rIns="0" bIns="0" rtlCol="0">
            <a:spAutoFit/>
          </a:bodyPr>
          <a:lstStyle>
            <a:lvl1pPr>
              <a:defRPr sz="3500" b="0" i="0">
                <a:solidFill>
                  <a:srgbClr val="0D2959"/>
                </a:solidFill>
                <a:latin typeface="Lato"/>
                <a:ea typeface="+mj-ea"/>
                <a:cs typeface="Lato"/>
              </a:defRPr>
            </a:lvl1pPr>
          </a:lstStyle>
          <a:p>
            <a:pPr marL="38100">
              <a:lnSpc>
                <a:spcPts val="8550"/>
              </a:lnSpc>
              <a:spcBef>
                <a:spcPts val="100"/>
              </a:spcBef>
              <a:tabLst>
                <a:tab pos="885825" algn="l"/>
              </a:tabLst>
            </a:pPr>
            <a:r>
              <a:rPr lang="en-US" sz="11250" b="1" kern="0" baseline="-26666" dirty="0">
                <a:solidFill>
                  <a:srgbClr val="0F8972"/>
                </a:solidFill>
              </a:rPr>
              <a:t>	</a:t>
            </a:r>
            <a:r>
              <a:rPr lang="en-US" sz="3000" kern="0" dirty="0">
                <a:solidFill>
                  <a:srgbClr val="0F8972"/>
                </a:solidFill>
              </a:rPr>
              <a:t>Assessing</a:t>
            </a:r>
            <a:r>
              <a:rPr lang="en-US" sz="3000" kern="0" spc="-15" dirty="0">
                <a:solidFill>
                  <a:srgbClr val="0F8972"/>
                </a:solidFill>
              </a:rPr>
              <a:t> </a:t>
            </a:r>
            <a:r>
              <a:rPr lang="en-US" sz="3000" kern="0" dirty="0">
                <a:solidFill>
                  <a:srgbClr val="0F8972"/>
                </a:solidFill>
              </a:rPr>
              <a:t>Direct</a:t>
            </a:r>
            <a:r>
              <a:rPr lang="en-US" sz="3000" kern="0" spc="-15" dirty="0">
                <a:solidFill>
                  <a:srgbClr val="0F8972"/>
                </a:solidFill>
              </a:rPr>
              <a:t> </a:t>
            </a:r>
            <a:r>
              <a:rPr lang="en-US" sz="3000" kern="0" dirty="0">
                <a:solidFill>
                  <a:srgbClr val="0F8972"/>
                </a:solidFill>
              </a:rPr>
              <a:t>Renewable</a:t>
            </a:r>
            <a:r>
              <a:rPr lang="en-US" sz="3000" kern="0" spc="-15" dirty="0">
                <a:solidFill>
                  <a:srgbClr val="0F8972"/>
                </a:solidFill>
              </a:rPr>
              <a:t> </a:t>
            </a:r>
            <a:r>
              <a:rPr lang="en-US" sz="3000" kern="0" dirty="0">
                <a:solidFill>
                  <a:srgbClr val="0F8972"/>
                </a:solidFill>
              </a:rPr>
              <a:t>Energy</a:t>
            </a:r>
            <a:endParaRPr lang="en-US" sz="3000" kern="0" dirty="0"/>
          </a:p>
          <a:p>
            <a:pPr marL="885825">
              <a:lnSpc>
                <a:spcPts val="3150"/>
              </a:lnSpc>
            </a:pPr>
            <a:r>
              <a:rPr lang="en-US" sz="3000" kern="0" spc="-5" dirty="0">
                <a:solidFill>
                  <a:srgbClr val="0F8972"/>
                </a:solidFill>
              </a:rPr>
              <a:t>Employment</a:t>
            </a:r>
            <a:r>
              <a:rPr lang="en-US" sz="3000" kern="0" spc="-15" dirty="0">
                <a:solidFill>
                  <a:srgbClr val="0F8972"/>
                </a:solidFill>
              </a:rPr>
              <a:t> </a:t>
            </a:r>
            <a:r>
              <a:rPr lang="en-US" sz="3000" kern="0" dirty="0">
                <a:solidFill>
                  <a:srgbClr val="0F8972"/>
                </a:solidFill>
              </a:rPr>
              <a:t>in</a:t>
            </a:r>
            <a:r>
              <a:rPr lang="en-US" sz="3000" kern="0" spc="-15" dirty="0">
                <a:solidFill>
                  <a:srgbClr val="0F8972"/>
                </a:solidFill>
              </a:rPr>
              <a:t> </a:t>
            </a:r>
            <a:r>
              <a:rPr lang="en-US" sz="3000" kern="0" spc="-10" dirty="0">
                <a:solidFill>
                  <a:srgbClr val="0F8972"/>
                </a:solidFill>
              </a:rPr>
              <a:t>Developing </a:t>
            </a:r>
            <a:r>
              <a:rPr lang="en-US" sz="3000" kern="0" dirty="0">
                <a:solidFill>
                  <a:srgbClr val="0F8972"/>
                </a:solidFill>
              </a:rPr>
              <a:t>&amp;</a:t>
            </a:r>
            <a:r>
              <a:rPr lang="en-US" sz="3000" kern="0" spc="-15" dirty="0">
                <a:solidFill>
                  <a:srgbClr val="0F8972"/>
                </a:solidFill>
              </a:rPr>
              <a:t> </a:t>
            </a:r>
            <a:r>
              <a:rPr lang="en-US" sz="3000" kern="0" dirty="0">
                <a:solidFill>
                  <a:srgbClr val="0F8972"/>
                </a:solidFill>
              </a:rPr>
              <a:t>Emerging</a:t>
            </a:r>
            <a:r>
              <a:rPr lang="en-US" sz="3000" kern="0" spc="-10" dirty="0">
                <a:solidFill>
                  <a:srgbClr val="0F8972"/>
                </a:solidFill>
              </a:rPr>
              <a:t> </a:t>
            </a:r>
            <a:r>
              <a:rPr lang="en-US" sz="3000" kern="0" dirty="0">
                <a:solidFill>
                  <a:srgbClr val="0F8972"/>
                </a:solidFill>
              </a:rPr>
              <a:t>Economies</a:t>
            </a:r>
            <a:endParaRPr lang="en-US" sz="3000" kern="0" dirty="0"/>
          </a:p>
        </p:txBody>
      </p:sp>
      <p:sp>
        <p:nvSpPr>
          <p:cNvPr id="36" name="object 35">
            <a:extLst>
              <a:ext uri="{FF2B5EF4-FFF2-40B4-BE49-F238E27FC236}">
                <a16:creationId xmlns:a16="http://schemas.microsoft.com/office/drawing/2014/main" id="{7EA42C05-4B48-43F7-953D-CB30DA734EA2}"/>
              </a:ext>
            </a:extLst>
          </p:cNvPr>
          <p:cNvSpPr txBox="1"/>
          <p:nvPr/>
        </p:nvSpPr>
        <p:spPr>
          <a:xfrm>
            <a:off x="1433442" y="5758195"/>
            <a:ext cx="1919358" cy="228268"/>
          </a:xfrm>
          <a:prstGeom prst="rect">
            <a:avLst/>
          </a:prstGeom>
        </p:spPr>
        <p:txBody>
          <a:bodyPr vert="horz" wrap="square" lIns="0" tIns="12700" rIns="0" bIns="0" rtlCol="0">
            <a:spAutoFit/>
          </a:bodyPr>
          <a:lstStyle/>
          <a:p>
            <a:pPr marL="12700" marR="5080" algn="just">
              <a:lnSpc>
                <a:spcPct val="100000"/>
              </a:lnSpc>
              <a:spcBef>
                <a:spcPts val="100"/>
              </a:spcBef>
            </a:pPr>
            <a:r>
              <a:rPr lang="en-US" sz="1400" dirty="0">
                <a:solidFill>
                  <a:srgbClr val="301C1C"/>
                </a:solidFill>
                <a:latin typeface="Lato-Light"/>
                <a:cs typeface="Lato-Light"/>
              </a:rPr>
              <a:t>Numbers in thousands</a:t>
            </a:r>
            <a:endParaRPr sz="1400" dirty="0">
              <a:latin typeface="Lato-Light"/>
              <a:cs typeface="Lato-Light"/>
            </a:endParaRPr>
          </a:p>
        </p:txBody>
      </p:sp>
    </p:spTree>
    <p:extLst>
      <p:ext uri="{BB962C8B-B14F-4D97-AF65-F5344CB8AC3E}">
        <p14:creationId xmlns:p14="http://schemas.microsoft.com/office/powerpoint/2010/main" val="3671641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5347</TotalTime>
  <Words>1107</Words>
  <Application>Microsoft Office PowerPoint</Application>
  <PresentationFormat>Custom</PresentationFormat>
  <Paragraphs>156</Paragraphs>
  <Slides>17</Slides>
  <Notes>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Calibri</vt:lpstr>
      <vt:lpstr>Lato</vt:lpstr>
      <vt:lpstr>Lato-Light</vt:lpstr>
      <vt:lpstr>Lato-LightItalic</vt:lpstr>
      <vt:lpstr>Lato-Medium</vt:lpstr>
      <vt:lpstr>Lato-Semibold</vt:lpstr>
      <vt:lpstr>Times</vt:lpstr>
      <vt:lpstr>Times New Roman</vt:lpstr>
      <vt:lpstr>Office Theme</vt:lpstr>
      <vt:lpstr>Assessment of jobs creation potential of NDC Renewable Energy targets with focus in Africa </vt:lpstr>
      <vt:lpstr> Employment Opportunities of NDC RE Targets of selected GGGI countries</vt:lpstr>
      <vt:lpstr>PowerPoint Presentation</vt:lpstr>
      <vt:lpstr>Relevant Literature</vt:lpstr>
      <vt:lpstr>Methodology</vt:lpstr>
      <vt:lpstr>Methodology</vt:lpstr>
      <vt:lpstr>Methodology</vt:lpstr>
      <vt:lpstr>Adjusted employment factors for Africa (median values)</vt:lpstr>
      <vt:lpstr>PowerPoint Presentation</vt:lpstr>
      <vt:lpstr>Africa: Break down of jobs creation per RE sector</vt:lpstr>
      <vt:lpstr> Assessing Direct Renewable Energy Employment in Developing &amp; Emerging Economies</vt:lpstr>
      <vt:lpstr>PowerPoint Presentation</vt:lpstr>
      <vt:lpstr>Jobs created per USD million invested</vt:lpstr>
      <vt:lpstr>Conclusions and future research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Recovery and  Climate Action:</dc:title>
  <dc:creator>Hee Kyung Son</dc:creator>
  <cp:lastModifiedBy>Stelios Grafakos</cp:lastModifiedBy>
  <cp:revision>133</cp:revision>
  <dcterms:created xsi:type="dcterms:W3CDTF">2021-08-27T15:13:32Z</dcterms:created>
  <dcterms:modified xsi:type="dcterms:W3CDTF">2021-12-05T23:25:25Z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2021-08-27T00:00:00Z</vt:filetime>
  </property>
  <property fmtid="{D5CDD505-2E9C-101B-9397-08002B2CF9AE}" pid="3" name="Creator">
    <vt:lpwstr>Adobe InDesign 16.2 (Macintosh)</vt:lpwstr>
  </property>
  <property fmtid="{D5CDD505-2E9C-101B-9397-08002B2CF9AE}" pid="4" name="LastSaved">
    <vt:filetime>2021-08-27T00:00:00Z</vt:filetime>
  </property>
</Properties>
</file>